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1"/>
  </p:notesMasterIdLst>
  <p:handoutMasterIdLst>
    <p:handoutMasterId r:id="rId62"/>
  </p:handoutMasterIdLst>
  <p:sldIdLst>
    <p:sldId id="421" r:id="rId2"/>
    <p:sldId id="324" r:id="rId3"/>
    <p:sldId id="430" r:id="rId4"/>
    <p:sldId id="417" r:id="rId5"/>
    <p:sldId id="418" r:id="rId6"/>
    <p:sldId id="325" r:id="rId7"/>
    <p:sldId id="327" r:id="rId8"/>
    <p:sldId id="258" r:id="rId9"/>
    <p:sldId id="432" r:id="rId10"/>
    <p:sldId id="289" r:id="rId11"/>
    <p:sldId id="284" r:id="rId12"/>
    <p:sldId id="329" r:id="rId13"/>
    <p:sldId id="286" r:id="rId14"/>
    <p:sldId id="262" r:id="rId15"/>
    <p:sldId id="333" r:id="rId16"/>
    <p:sldId id="292" r:id="rId17"/>
    <p:sldId id="332" r:id="rId18"/>
    <p:sldId id="337" r:id="rId19"/>
    <p:sldId id="336" r:id="rId20"/>
    <p:sldId id="335" r:id="rId21"/>
    <p:sldId id="331" r:id="rId22"/>
    <p:sldId id="259" r:id="rId23"/>
    <p:sldId id="433" r:id="rId24"/>
    <p:sldId id="300" r:id="rId25"/>
    <p:sldId id="293" r:id="rId26"/>
    <p:sldId id="297" r:id="rId27"/>
    <p:sldId id="422" r:id="rId28"/>
    <p:sldId id="301" r:id="rId29"/>
    <p:sldId id="340" r:id="rId30"/>
    <p:sldId id="434" r:id="rId31"/>
    <p:sldId id="342" r:id="rId32"/>
    <p:sldId id="341" r:id="rId33"/>
    <p:sldId id="266" r:id="rId34"/>
    <p:sldId id="265" r:id="rId35"/>
    <p:sldId id="263" r:id="rId36"/>
    <p:sldId id="267" r:id="rId37"/>
    <p:sldId id="348" r:id="rId38"/>
    <p:sldId id="344" r:id="rId39"/>
    <p:sldId id="345" r:id="rId40"/>
    <p:sldId id="346" r:id="rId41"/>
    <p:sldId id="347" r:id="rId42"/>
    <p:sldId id="349" r:id="rId43"/>
    <p:sldId id="268" r:id="rId44"/>
    <p:sldId id="350" r:id="rId45"/>
    <p:sldId id="269" r:id="rId46"/>
    <p:sldId id="276" r:id="rId47"/>
    <p:sldId id="275" r:id="rId48"/>
    <p:sldId id="424" r:id="rId49"/>
    <p:sldId id="425" r:id="rId50"/>
    <p:sldId id="291" r:id="rId51"/>
    <p:sldId id="304" r:id="rId52"/>
    <p:sldId id="305" r:id="rId53"/>
    <p:sldId id="302" r:id="rId54"/>
    <p:sldId id="352" r:id="rId55"/>
    <p:sldId id="353" r:id="rId56"/>
    <p:sldId id="270" r:id="rId57"/>
    <p:sldId id="426" r:id="rId58"/>
    <p:sldId id="427" r:id="rId59"/>
    <p:sldId id="328" r:id="rId6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500358-5D0C-3A11-89AA-899BA2D294E7}" name="Chroni, Antonia" initials="CA" userId="S::achroni@stjude.org::db5b40f5-4aa8-4b12-a6b0-2299e728196e" providerId="AD"/>
  <p188:author id="{B218D17B-FC13-96A3-4842-8051FC859784}" name="Sandor, Stephanie" initials="" userId="S::ssandor@stjude.org::b381444d-8601-460a-b6b9-8274054aaf6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B71A"/>
    <a:srgbClr val="FED476"/>
    <a:srgbClr val="D11947"/>
    <a:srgbClr val="00427B"/>
    <a:srgbClr val="C2C4BE"/>
    <a:srgbClr val="DDDBD6"/>
    <a:srgbClr val="F5C0C9"/>
    <a:srgbClr val="FFF1D1"/>
    <a:srgbClr val="034CA2"/>
    <a:srgbClr val="474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A1C1A-750C-2F4F-A735-9F9BB5FFD411}" v="41" dt="2024-09-17T23:02:22.576"/>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56"/>
    <p:restoredTop sz="96534"/>
  </p:normalViewPr>
  <p:slideViewPr>
    <p:cSldViewPr snapToGrid="0" showGuides="1">
      <p:cViewPr varScale="1">
        <p:scale>
          <a:sx n="91" d="100"/>
          <a:sy n="91" d="100"/>
        </p:scale>
        <p:origin x="216" y="192"/>
      </p:cViewPr>
      <p:guideLst>
        <p:guide orient="horz" pos="3216"/>
        <p:guide pos="5760"/>
      </p:guideLst>
    </p:cSldViewPr>
  </p:slideViewPr>
  <p:outlineViewPr>
    <p:cViewPr>
      <p:scale>
        <a:sx n="33" d="100"/>
        <a:sy n="33" d="100"/>
      </p:scale>
      <p:origin x="0" y="-147808"/>
    </p:cViewPr>
  </p:outlineViewPr>
  <p:notesTextViewPr>
    <p:cViewPr>
      <p:scale>
        <a:sx n="125" d="100"/>
        <a:sy n="125"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A1CA1C1A-750C-2F4F-A735-9F9BB5FFD411}"/>
    <pc:docChg chg="custSel modSld">
      <pc:chgData name="Chroni, Antonia" userId="db5b40f5-4aa8-4b12-a6b0-2299e728196e" providerId="ADAL" clId="{A1CA1C1A-750C-2F4F-A735-9F9BB5FFD411}" dt="2024-09-17T23:02:22.576" v="252"/>
      <pc:docMkLst>
        <pc:docMk/>
      </pc:docMkLst>
      <pc:sldChg chg="addSp delSp modSp mod">
        <pc:chgData name="Chroni, Antonia" userId="db5b40f5-4aa8-4b12-a6b0-2299e728196e" providerId="ADAL" clId="{A1CA1C1A-750C-2F4F-A735-9F9BB5FFD411}" dt="2024-09-17T22:58:19.927" v="144"/>
        <pc:sldMkLst>
          <pc:docMk/>
          <pc:sldMk cId="2871527197" sldId="266"/>
        </pc:sldMkLst>
        <pc:spChg chg="mod">
          <ac:chgData name="Chroni, Antonia" userId="db5b40f5-4aa8-4b12-a6b0-2299e728196e" providerId="ADAL" clId="{A1CA1C1A-750C-2F4F-A735-9F9BB5FFD411}" dt="2024-09-17T18:57:32.654" v="56"/>
          <ac:spMkLst>
            <pc:docMk/>
            <pc:sldMk cId="2871527197" sldId="266"/>
            <ac:spMk id="12" creationId="{7D96CA84-224E-A9DB-1CF9-31632EF5D296}"/>
          </ac:spMkLst>
        </pc:spChg>
        <pc:spChg chg="add mod">
          <ac:chgData name="Chroni, Antonia" userId="db5b40f5-4aa8-4b12-a6b0-2299e728196e" providerId="ADAL" clId="{A1CA1C1A-750C-2F4F-A735-9F9BB5FFD411}" dt="2024-09-17T22:58:19.927" v="144"/>
          <ac:spMkLst>
            <pc:docMk/>
            <pc:sldMk cId="2871527197" sldId="266"/>
            <ac:spMk id="14" creationId="{9979437A-7438-28EA-E561-53F389D88854}"/>
          </ac:spMkLst>
        </pc:spChg>
        <pc:grpChg chg="add del mod">
          <ac:chgData name="Chroni, Antonia" userId="db5b40f5-4aa8-4b12-a6b0-2299e728196e" providerId="ADAL" clId="{A1CA1C1A-750C-2F4F-A735-9F9BB5FFD411}" dt="2024-09-17T22:58:19.448" v="143" actId="478"/>
          <ac:grpSpMkLst>
            <pc:docMk/>
            <pc:sldMk cId="2871527197" sldId="266"/>
            <ac:grpSpMk id="5" creationId="{96B88F85-9EA4-D021-C15A-4A7CF90258A7}"/>
          </ac:grpSpMkLst>
        </pc:grpChg>
        <pc:picChg chg="del">
          <ac:chgData name="Chroni, Antonia" userId="db5b40f5-4aa8-4b12-a6b0-2299e728196e" providerId="ADAL" clId="{A1CA1C1A-750C-2F4F-A735-9F9BB5FFD411}" dt="2024-09-17T18:57:32.080" v="55" actId="478"/>
          <ac:picMkLst>
            <pc:docMk/>
            <pc:sldMk cId="2871527197" sldId="266"/>
            <ac:picMk id="3" creationId="{4889DD93-51C7-DA37-2F35-9CEA784BB4EA}"/>
          </ac:picMkLst>
        </pc:picChg>
        <pc:picChg chg="mod">
          <ac:chgData name="Chroni, Antonia" userId="db5b40f5-4aa8-4b12-a6b0-2299e728196e" providerId="ADAL" clId="{A1CA1C1A-750C-2F4F-A735-9F9BB5FFD411}" dt="2024-09-17T18:57:32.654" v="56"/>
          <ac:picMkLst>
            <pc:docMk/>
            <pc:sldMk cId="2871527197" sldId="266"/>
            <ac:picMk id="11" creationId="{F524F3D7-C903-A682-CACC-5B79651CFA41}"/>
          </ac:picMkLst>
        </pc:picChg>
        <pc:picChg chg="add mod">
          <ac:chgData name="Chroni, Antonia" userId="db5b40f5-4aa8-4b12-a6b0-2299e728196e" providerId="ADAL" clId="{A1CA1C1A-750C-2F4F-A735-9F9BB5FFD411}" dt="2024-09-17T22:58:19.927" v="144"/>
          <ac:picMkLst>
            <pc:docMk/>
            <pc:sldMk cId="2871527197" sldId="266"/>
            <ac:picMk id="13" creationId="{6FED7100-7B91-B803-4476-F1457A8DAA26}"/>
          </ac:picMkLst>
        </pc:picChg>
      </pc:sldChg>
      <pc:sldChg chg="addSp delSp modSp mod">
        <pc:chgData name="Chroni, Antonia" userId="db5b40f5-4aa8-4b12-a6b0-2299e728196e" providerId="ADAL" clId="{A1CA1C1A-750C-2F4F-A735-9F9BB5FFD411}" dt="2024-09-17T22:58:26" v="146"/>
        <pc:sldMkLst>
          <pc:docMk/>
          <pc:sldMk cId="2217847876" sldId="267"/>
        </pc:sldMkLst>
        <pc:spChg chg="mod">
          <ac:chgData name="Chroni, Antonia" userId="db5b40f5-4aa8-4b12-a6b0-2299e728196e" providerId="ADAL" clId="{A1CA1C1A-750C-2F4F-A735-9F9BB5FFD411}" dt="2024-09-17T18:58:13.794" v="100"/>
          <ac:spMkLst>
            <pc:docMk/>
            <pc:sldMk cId="2217847876" sldId="267"/>
            <ac:spMk id="9" creationId="{AB880A9F-5D70-86E7-1B71-1885CAB07195}"/>
          </ac:spMkLst>
        </pc:spChg>
        <pc:spChg chg="add mod">
          <ac:chgData name="Chroni, Antonia" userId="db5b40f5-4aa8-4b12-a6b0-2299e728196e" providerId="ADAL" clId="{A1CA1C1A-750C-2F4F-A735-9F9BB5FFD411}" dt="2024-09-17T22:58:26" v="146"/>
          <ac:spMkLst>
            <pc:docMk/>
            <pc:sldMk cId="2217847876" sldId="267"/>
            <ac:spMk id="11" creationId="{A6233F01-5F85-E53B-8A26-30C1BCA9D5A9}"/>
          </ac:spMkLst>
        </pc:spChg>
        <pc:grpChg chg="add del mod">
          <ac:chgData name="Chroni, Antonia" userId="db5b40f5-4aa8-4b12-a6b0-2299e728196e" providerId="ADAL" clId="{A1CA1C1A-750C-2F4F-A735-9F9BB5FFD411}" dt="2024-09-17T22:58:25.180" v="145" actId="478"/>
          <ac:grpSpMkLst>
            <pc:docMk/>
            <pc:sldMk cId="2217847876" sldId="267"/>
            <ac:grpSpMk id="7" creationId="{05E15AD5-5284-3E51-7F62-5F45D55F4864}"/>
          </ac:grpSpMkLst>
        </pc:grpChg>
        <pc:picChg chg="del mod">
          <ac:chgData name="Chroni, Antonia" userId="db5b40f5-4aa8-4b12-a6b0-2299e728196e" providerId="ADAL" clId="{A1CA1C1A-750C-2F4F-A735-9F9BB5FFD411}" dt="2024-09-17T18:58:12.945" v="99" actId="478"/>
          <ac:picMkLst>
            <pc:docMk/>
            <pc:sldMk cId="2217847876" sldId="267"/>
            <ac:picMk id="5" creationId="{B6B33BBD-4B33-66BA-C519-3CD2838D5818}"/>
          </ac:picMkLst>
        </pc:picChg>
        <pc:picChg chg="mod">
          <ac:chgData name="Chroni, Antonia" userId="db5b40f5-4aa8-4b12-a6b0-2299e728196e" providerId="ADAL" clId="{A1CA1C1A-750C-2F4F-A735-9F9BB5FFD411}" dt="2024-09-17T18:58:13.794" v="100"/>
          <ac:picMkLst>
            <pc:docMk/>
            <pc:sldMk cId="2217847876" sldId="267"/>
            <ac:picMk id="8" creationId="{8D25E11B-A56F-48DE-733D-8923AF50F4F3}"/>
          </ac:picMkLst>
        </pc:picChg>
        <pc:picChg chg="add mod">
          <ac:chgData name="Chroni, Antonia" userId="db5b40f5-4aa8-4b12-a6b0-2299e728196e" providerId="ADAL" clId="{A1CA1C1A-750C-2F4F-A735-9F9BB5FFD411}" dt="2024-09-17T22:58:26" v="146"/>
          <ac:picMkLst>
            <pc:docMk/>
            <pc:sldMk cId="2217847876" sldId="267"/>
            <ac:picMk id="10" creationId="{6DF6A7A1-1E77-00A0-AB45-63415AE3FDC6}"/>
          </ac:picMkLst>
        </pc:picChg>
      </pc:sldChg>
      <pc:sldChg chg="addSp delSp modSp mod">
        <pc:chgData name="Chroni, Antonia" userId="db5b40f5-4aa8-4b12-a6b0-2299e728196e" providerId="ADAL" clId="{A1CA1C1A-750C-2F4F-A735-9F9BB5FFD411}" dt="2024-09-17T22:58:54.656" v="165"/>
        <pc:sldMkLst>
          <pc:docMk/>
          <pc:sldMk cId="2634591000" sldId="268"/>
        </pc:sldMkLst>
        <pc:spChg chg="mod">
          <ac:chgData name="Chroni, Antonia" userId="db5b40f5-4aa8-4b12-a6b0-2299e728196e" providerId="ADAL" clId="{A1CA1C1A-750C-2F4F-A735-9F9BB5FFD411}" dt="2024-09-17T18:58:40.493" v="115"/>
          <ac:spMkLst>
            <pc:docMk/>
            <pc:sldMk cId="2634591000" sldId="268"/>
            <ac:spMk id="11" creationId="{C2389E0D-DB0B-9727-71B3-39EBC87AFCA6}"/>
          </ac:spMkLst>
        </pc:spChg>
        <pc:spChg chg="add mod">
          <ac:chgData name="Chroni, Antonia" userId="db5b40f5-4aa8-4b12-a6b0-2299e728196e" providerId="ADAL" clId="{A1CA1C1A-750C-2F4F-A735-9F9BB5FFD411}" dt="2024-09-17T22:58:54.656" v="165"/>
          <ac:spMkLst>
            <pc:docMk/>
            <pc:sldMk cId="2634591000" sldId="268"/>
            <ac:spMk id="13" creationId="{5599EDF1-B93B-6741-6B5C-1FC1E626953F}"/>
          </ac:spMkLst>
        </pc:spChg>
        <pc:grpChg chg="add del mod">
          <ac:chgData name="Chroni, Antonia" userId="db5b40f5-4aa8-4b12-a6b0-2299e728196e" providerId="ADAL" clId="{A1CA1C1A-750C-2F4F-A735-9F9BB5FFD411}" dt="2024-09-17T22:58:54.010" v="164" actId="478"/>
          <ac:grpSpMkLst>
            <pc:docMk/>
            <pc:sldMk cId="2634591000" sldId="268"/>
            <ac:grpSpMk id="8" creationId="{D6648056-D8FC-1736-EC0C-A3BB7416EC3C}"/>
          </ac:grpSpMkLst>
        </pc:grpChg>
        <pc:picChg chg="del">
          <ac:chgData name="Chroni, Antonia" userId="db5b40f5-4aa8-4b12-a6b0-2299e728196e" providerId="ADAL" clId="{A1CA1C1A-750C-2F4F-A735-9F9BB5FFD411}" dt="2024-09-17T18:58:39.873" v="114" actId="478"/>
          <ac:picMkLst>
            <pc:docMk/>
            <pc:sldMk cId="2634591000" sldId="268"/>
            <ac:picMk id="3" creationId="{CAF50ECA-41BF-BB3F-5E23-EB5A025F1270}"/>
          </ac:picMkLst>
        </pc:picChg>
        <pc:picChg chg="mod">
          <ac:chgData name="Chroni, Antonia" userId="db5b40f5-4aa8-4b12-a6b0-2299e728196e" providerId="ADAL" clId="{A1CA1C1A-750C-2F4F-A735-9F9BB5FFD411}" dt="2024-09-17T18:58:40.493" v="115"/>
          <ac:picMkLst>
            <pc:docMk/>
            <pc:sldMk cId="2634591000" sldId="268"/>
            <ac:picMk id="10" creationId="{8B7B9F5C-9B53-9E9E-2B53-BCA6D100F210}"/>
          </ac:picMkLst>
        </pc:picChg>
        <pc:picChg chg="add mod">
          <ac:chgData name="Chroni, Antonia" userId="db5b40f5-4aa8-4b12-a6b0-2299e728196e" providerId="ADAL" clId="{A1CA1C1A-750C-2F4F-A735-9F9BB5FFD411}" dt="2024-09-17T22:58:54.656" v="165"/>
          <ac:picMkLst>
            <pc:docMk/>
            <pc:sldMk cId="2634591000" sldId="268"/>
            <ac:picMk id="12" creationId="{77F6A14A-6732-03C0-7B1F-502220BD2D90}"/>
          </ac:picMkLst>
        </pc:picChg>
      </pc:sldChg>
      <pc:sldChg chg="addSp delSp modSp mod">
        <pc:chgData name="Chroni, Antonia" userId="db5b40f5-4aa8-4b12-a6b0-2299e728196e" providerId="ADAL" clId="{A1CA1C1A-750C-2F4F-A735-9F9BB5FFD411}" dt="2024-09-17T22:59:02.759" v="169"/>
        <pc:sldMkLst>
          <pc:docMk/>
          <pc:sldMk cId="1376021428" sldId="275"/>
        </pc:sldMkLst>
        <pc:spChg chg="mod">
          <ac:chgData name="Chroni, Antonia" userId="db5b40f5-4aa8-4b12-a6b0-2299e728196e" providerId="ADAL" clId="{A1CA1C1A-750C-2F4F-A735-9F9BB5FFD411}" dt="2024-09-17T18:58:49.212" v="120"/>
          <ac:spMkLst>
            <pc:docMk/>
            <pc:sldMk cId="1376021428" sldId="275"/>
            <ac:spMk id="10" creationId="{2BA36BAC-24E8-A2BE-058D-ADAEE7342FB2}"/>
          </ac:spMkLst>
        </pc:spChg>
        <pc:spChg chg="add mod">
          <ac:chgData name="Chroni, Antonia" userId="db5b40f5-4aa8-4b12-a6b0-2299e728196e" providerId="ADAL" clId="{A1CA1C1A-750C-2F4F-A735-9F9BB5FFD411}" dt="2024-09-17T22:59:02.759" v="169"/>
          <ac:spMkLst>
            <pc:docMk/>
            <pc:sldMk cId="1376021428" sldId="275"/>
            <ac:spMk id="12" creationId="{B3CB3771-CE70-32F2-DBE5-DA8CBB10A50E}"/>
          </ac:spMkLst>
        </pc:spChg>
        <pc:grpChg chg="add del mod">
          <ac:chgData name="Chroni, Antonia" userId="db5b40f5-4aa8-4b12-a6b0-2299e728196e" providerId="ADAL" clId="{A1CA1C1A-750C-2F4F-A735-9F9BB5FFD411}" dt="2024-09-17T22:59:02.169" v="168" actId="478"/>
          <ac:grpSpMkLst>
            <pc:docMk/>
            <pc:sldMk cId="1376021428" sldId="275"/>
            <ac:grpSpMk id="7" creationId="{9FC6EC1C-64BF-BAE7-CB4A-F9AAAC858E25}"/>
          </ac:grpSpMkLst>
        </pc:grpChg>
        <pc:picChg chg="del">
          <ac:chgData name="Chroni, Antonia" userId="db5b40f5-4aa8-4b12-a6b0-2299e728196e" providerId="ADAL" clId="{A1CA1C1A-750C-2F4F-A735-9F9BB5FFD411}" dt="2024-09-17T18:58:48.557" v="119" actId="478"/>
          <ac:picMkLst>
            <pc:docMk/>
            <pc:sldMk cId="1376021428" sldId="275"/>
            <ac:picMk id="3" creationId="{689ABC43-B22E-C748-8F3C-0E13528D814E}"/>
          </ac:picMkLst>
        </pc:picChg>
        <pc:picChg chg="mod">
          <ac:chgData name="Chroni, Antonia" userId="db5b40f5-4aa8-4b12-a6b0-2299e728196e" providerId="ADAL" clId="{A1CA1C1A-750C-2F4F-A735-9F9BB5FFD411}" dt="2024-09-17T18:58:49.212" v="120"/>
          <ac:picMkLst>
            <pc:docMk/>
            <pc:sldMk cId="1376021428" sldId="275"/>
            <ac:picMk id="9" creationId="{CE6A051E-DC83-3482-773E-EE7991872101}"/>
          </ac:picMkLst>
        </pc:picChg>
        <pc:picChg chg="add mod">
          <ac:chgData name="Chroni, Antonia" userId="db5b40f5-4aa8-4b12-a6b0-2299e728196e" providerId="ADAL" clId="{A1CA1C1A-750C-2F4F-A735-9F9BB5FFD411}" dt="2024-09-17T22:59:02.759" v="169"/>
          <ac:picMkLst>
            <pc:docMk/>
            <pc:sldMk cId="1376021428" sldId="275"/>
            <ac:picMk id="11" creationId="{E4C683CE-AFA0-18DD-89B2-E8AD12910F41}"/>
          </ac:picMkLst>
        </pc:picChg>
      </pc:sldChg>
      <pc:sldChg chg="addSp delSp modSp mod">
        <pc:chgData name="Chroni, Antonia" userId="db5b40f5-4aa8-4b12-a6b0-2299e728196e" providerId="ADAL" clId="{A1CA1C1A-750C-2F4F-A735-9F9BB5FFD411}" dt="2024-09-17T22:58:06.099" v="142" actId="14100"/>
        <pc:sldMkLst>
          <pc:docMk/>
          <pc:sldMk cId="2990733325" sldId="301"/>
        </pc:sldMkLst>
        <pc:spChg chg="mod">
          <ac:chgData name="Chroni, Antonia" userId="db5b40f5-4aa8-4b12-a6b0-2299e728196e" providerId="ADAL" clId="{A1CA1C1A-750C-2F4F-A735-9F9BB5FFD411}" dt="2024-09-16T18:44:54.899" v="5" actId="14100"/>
          <ac:spMkLst>
            <pc:docMk/>
            <pc:sldMk cId="2990733325" sldId="301"/>
            <ac:spMk id="2" creationId="{26085CFC-692F-80BD-C205-4B703D92EC2E}"/>
          </ac:spMkLst>
        </pc:spChg>
        <pc:spChg chg="add mod">
          <ac:chgData name="Chroni, Antonia" userId="db5b40f5-4aa8-4b12-a6b0-2299e728196e" providerId="ADAL" clId="{A1CA1C1A-750C-2F4F-A735-9F9BB5FFD411}" dt="2024-09-17T18:57:25.655" v="54" actId="164"/>
          <ac:spMkLst>
            <pc:docMk/>
            <pc:sldMk cId="2990733325" sldId="301"/>
            <ac:spMk id="3" creationId="{D00FA415-9661-3FFC-3872-66A8EE3FEB2D}"/>
          </ac:spMkLst>
        </pc:spChg>
        <pc:spChg chg="mod">
          <ac:chgData name="Chroni, Antonia" userId="db5b40f5-4aa8-4b12-a6b0-2299e728196e" providerId="ADAL" clId="{A1CA1C1A-750C-2F4F-A735-9F9BB5FFD411}" dt="2024-09-17T18:57:47.545" v="85"/>
          <ac:spMkLst>
            <pc:docMk/>
            <pc:sldMk cId="2990733325" sldId="301"/>
            <ac:spMk id="7" creationId="{5C4A4AF7-FF7B-EE36-385B-B4CEB02631BB}"/>
          </ac:spMkLst>
        </pc:spChg>
        <pc:spChg chg="del mod topLvl">
          <ac:chgData name="Chroni, Antonia" userId="db5b40f5-4aa8-4b12-a6b0-2299e728196e" providerId="ADAL" clId="{A1CA1C1A-750C-2F4F-A735-9F9BB5FFD411}" dt="2024-09-17T22:57:59.630" v="139" actId="478"/>
          <ac:spMkLst>
            <pc:docMk/>
            <pc:sldMk cId="2990733325" sldId="301"/>
            <ac:spMk id="17" creationId="{7094119F-A8BD-8ECD-D3D0-1ABFBFB51A04}"/>
          </ac:spMkLst>
        </pc:spChg>
        <pc:spChg chg="add mod">
          <ac:chgData name="Chroni, Antonia" userId="db5b40f5-4aa8-4b12-a6b0-2299e728196e" providerId="ADAL" clId="{A1CA1C1A-750C-2F4F-A735-9F9BB5FFD411}" dt="2024-09-17T22:58:06.099" v="142" actId="14100"/>
          <ac:spMkLst>
            <pc:docMk/>
            <pc:sldMk cId="2990733325" sldId="301"/>
            <ac:spMk id="18" creationId="{C4991C4F-A9F1-349C-F2F9-CFA6F4F38706}"/>
          </ac:spMkLst>
        </pc:spChg>
        <pc:grpChg chg="add del mod">
          <ac:chgData name="Chroni, Antonia" userId="db5b40f5-4aa8-4b12-a6b0-2299e728196e" providerId="ADAL" clId="{A1CA1C1A-750C-2F4F-A735-9F9BB5FFD411}" dt="2024-09-17T18:57:46.753" v="84" actId="478"/>
          <ac:grpSpMkLst>
            <pc:docMk/>
            <pc:sldMk cId="2990733325" sldId="301"/>
            <ac:grpSpMk id="4" creationId="{BA7D44C2-89BD-EE04-B620-98A853A79505}"/>
          </ac:grpSpMkLst>
        </pc:grpChg>
        <pc:grpChg chg="add del mod">
          <ac:chgData name="Chroni, Antonia" userId="db5b40f5-4aa8-4b12-a6b0-2299e728196e" providerId="ADAL" clId="{A1CA1C1A-750C-2F4F-A735-9F9BB5FFD411}" dt="2024-09-17T18:58:06.260" v="96" actId="478"/>
          <ac:grpSpMkLst>
            <pc:docMk/>
            <pc:sldMk cId="2990733325" sldId="301"/>
            <ac:grpSpMk id="5" creationId="{D6C38EF3-5855-16C9-CC14-91F39D382CE3}"/>
          </ac:grpSpMkLst>
        </pc:grpChg>
        <pc:grpChg chg="add del mod">
          <ac:chgData name="Chroni, Antonia" userId="db5b40f5-4aa8-4b12-a6b0-2299e728196e" providerId="ADAL" clId="{A1CA1C1A-750C-2F4F-A735-9F9BB5FFD411}" dt="2024-09-17T22:57:43.307" v="132" actId="165"/>
          <ac:grpSpMkLst>
            <pc:docMk/>
            <pc:sldMk cId="2990733325" sldId="301"/>
            <ac:grpSpMk id="15" creationId="{B8921A84-C320-75B3-41F2-FFF78AFD98A0}"/>
          </ac:grpSpMkLst>
        </pc:grpChg>
        <pc:picChg chg="mod">
          <ac:chgData name="Chroni, Antonia" userId="db5b40f5-4aa8-4b12-a6b0-2299e728196e" providerId="ADAL" clId="{A1CA1C1A-750C-2F4F-A735-9F9BB5FFD411}" dt="2024-09-17T18:57:47.545" v="85"/>
          <ac:picMkLst>
            <pc:docMk/>
            <pc:sldMk cId="2990733325" sldId="301"/>
            <ac:picMk id="6" creationId="{B8A70CBF-1C99-547C-9D83-39CAFB5B17BF}"/>
          </ac:picMkLst>
        </pc:picChg>
        <pc:picChg chg="mod">
          <ac:chgData name="Chroni, Antonia" userId="db5b40f5-4aa8-4b12-a6b0-2299e728196e" providerId="ADAL" clId="{A1CA1C1A-750C-2F4F-A735-9F9BB5FFD411}" dt="2024-09-17T18:57:25.655" v="54" actId="164"/>
          <ac:picMkLst>
            <pc:docMk/>
            <pc:sldMk cId="2990733325" sldId="301"/>
            <ac:picMk id="9" creationId="{37D4B711-8BD2-D370-4104-4996149C1F9B}"/>
          </ac:picMkLst>
        </pc:picChg>
        <pc:picChg chg="mod topLvl">
          <ac:chgData name="Chroni, Antonia" userId="db5b40f5-4aa8-4b12-a6b0-2299e728196e" providerId="ADAL" clId="{A1CA1C1A-750C-2F4F-A735-9F9BB5FFD411}" dt="2024-09-17T22:57:43.307" v="132" actId="165"/>
          <ac:picMkLst>
            <pc:docMk/>
            <pc:sldMk cId="2990733325" sldId="301"/>
            <ac:picMk id="16" creationId="{C469A8F2-5572-9528-88E7-2D3C5131A67D}"/>
          </ac:picMkLst>
        </pc:picChg>
      </pc:sldChg>
      <pc:sldChg chg="addSp delSp modSp mod">
        <pc:chgData name="Chroni, Antonia" userId="db5b40f5-4aa8-4b12-a6b0-2299e728196e" providerId="ADAL" clId="{A1CA1C1A-750C-2F4F-A735-9F9BB5FFD411}" dt="2024-09-17T22:59:11.080" v="173"/>
        <pc:sldMkLst>
          <pc:docMk/>
          <pc:sldMk cId="2023744334" sldId="302"/>
        </pc:sldMkLst>
        <pc:spChg chg="mod">
          <ac:chgData name="Chroni, Antonia" userId="db5b40f5-4aa8-4b12-a6b0-2299e728196e" providerId="ADAL" clId="{A1CA1C1A-750C-2F4F-A735-9F9BB5FFD411}" dt="2024-09-17T18:58:58.475" v="125"/>
          <ac:spMkLst>
            <pc:docMk/>
            <pc:sldMk cId="2023744334" sldId="302"/>
            <ac:spMk id="9" creationId="{9125045B-DACC-5458-261B-2A95092D6718}"/>
          </ac:spMkLst>
        </pc:spChg>
        <pc:spChg chg="add mod">
          <ac:chgData name="Chroni, Antonia" userId="db5b40f5-4aa8-4b12-a6b0-2299e728196e" providerId="ADAL" clId="{A1CA1C1A-750C-2F4F-A735-9F9BB5FFD411}" dt="2024-09-17T22:59:11.080" v="173"/>
          <ac:spMkLst>
            <pc:docMk/>
            <pc:sldMk cId="2023744334" sldId="302"/>
            <ac:spMk id="13" creationId="{E3A6DB3C-B809-2368-4EBD-D02BCD0D12E4}"/>
          </ac:spMkLst>
        </pc:spChg>
        <pc:grpChg chg="add del mod">
          <ac:chgData name="Chroni, Antonia" userId="db5b40f5-4aa8-4b12-a6b0-2299e728196e" providerId="ADAL" clId="{A1CA1C1A-750C-2F4F-A735-9F9BB5FFD411}" dt="2024-09-17T22:59:10.543" v="172" actId="478"/>
          <ac:grpSpMkLst>
            <pc:docMk/>
            <pc:sldMk cId="2023744334" sldId="302"/>
            <ac:grpSpMk id="3" creationId="{125DAEF1-79D9-D9B7-9BD5-670CA9C748C9}"/>
          </ac:grpSpMkLst>
        </pc:grpChg>
        <pc:picChg chg="del">
          <ac:chgData name="Chroni, Antonia" userId="db5b40f5-4aa8-4b12-a6b0-2299e728196e" providerId="ADAL" clId="{A1CA1C1A-750C-2F4F-A735-9F9BB5FFD411}" dt="2024-09-17T18:58:57.958" v="124" actId="478"/>
          <ac:picMkLst>
            <pc:docMk/>
            <pc:sldMk cId="2023744334" sldId="302"/>
            <ac:picMk id="5" creationId="{B9018816-944D-AD9E-9C34-B0FB1E1AE11E}"/>
          </ac:picMkLst>
        </pc:picChg>
        <pc:picChg chg="mod">
          <ac:chgData name="Chroni, Antonia" userId="db5b40f5-4aa8-4b12-a6b0-2299e728196e" providerId="ADAL" clId="{A1CA1C1A-750C-2F4F-A735-9F9BB5FFD411}" dt="2024-09-17T18:58:58.475" v="125"/>
          <ac:picMkLst>
            <pc:docMk/>
            <pc:sldMk cId="2023744334" sldId="302"/>
            <ac:picMk id="8" creationId="{383596E0-6233-E441-325D-56A8A127C268}"/>
          </ac:picMkLst>
        </pc:picChg>
        <pc:picChg chg="add mod">
          <ac:chgData name="Chroni, Antonia" userId="db5b40f5-4aa8-4b12-a6b0-2299e728196e" providerId="ADAL" clId="{A1CA1C1A-750C-2F4F-A735-9F9BB5FFD411}" dt="2024-09-17T22:59:11.080" v="173"/>
          <ac:picMkLst>
            <pc:docMk/>
            <pc:sldMk cId="2023744334" sldId="302"/>
            <ac:picMk id="12" creationId="{F32BEA88-42A6-2EF3-9403-2AC47D7A7A0A}"/>
          </ac:picMkLst>
        </pc:picChg>
      </pc:sldChg>
      <pc:sldChg chg="addSp delSp modSp mod">
        <pc:chgData name="Chroni, Antonia" userId="db5b40f5-4aa8-4b12-a6b0-2299e728196e" providerId="ADAL" clId="{A1CA1C1A-750C-2F4F-A735-9F9BB5FFD411}" dt="2024-09-17T23:02:22.576" v="252"/>
        <pc:sldMkLst>
          <pc:docMk/>
          <pc:sldMk cId="1825908933" sldId="327"/>
        </pc:sldMkLst>
        <pc:spChg chg="mod">
          <ac:chgData name="Chroni, Antonia" userId="db5b40f5-4aa8-4b12-a6b0-2299e728196e" providerId="ADAL" clId="{A1CA1C1A-750C-2F4F-A735-9F9BB5FFD411}" dt="2024-09-17T23:02:17.630" v="249" actId="478"/>
          <ac:spMkLst>
            <pc:docMk/>
            <pc:sldMk cId="1825908933" sldId="327"/>
            <ac:spMk id="14" creationId="{D284FCE4-3011-5A51-ECC9-2DF64B5004A8}"/>
          </ac:spMkLst>
        </pc:spChg>
        <pc:spChg chg="mod">
          <ac:chgData name="Chroni, Antonia" userId="db5b40f5-4aa8-4b12-a6b0-2299e728196e" providerId="ADAL" clId="{A1CA1C1A-750C-2F4F-A735-9F9BB5FFD411}" dt="2024-09-17T23:02:17.630" v="249" actId="478"/>
          <ac:spMkLst>
            <pc:docMk/>
            <pc:sldMk cId="1825908933" sldId="327"/>
            <ac:spMk id="15" creationId="{A134248F-0326-2B2C-634D-A4A952606536}"/>
          </ac:spMkLst>
        </pc:spChg>
        <pc:spChg chg="mod">
          <ac:chgData name="Chroni, Antonia" userId="db5b40f5-4aa8-4b12-a6b0-2299e728196e" providerId="ADAL" clId="{A1CA1C1A-750C-2F4F-A735-9F9BB5FFD411}" dt="2024-09-17T23:02:17.630" v="249" actId="478"/>
          <ac:spMkLst>
            <pc:docMk/>
            <pc:sldMk cId="1825908933" sldId="327"/>
            <ac:spMk id="16" creationId="{B4DF2CAA-E21C-2D45-DAB9-9CB0C1163ADE}"/>
          </ac:spMkLst>
        </pc:spChg>
        <pc:spChg chg="del mod">
          <ac:chgData name="Chroni, Antonia" userId="db5b40f5-4aa8-4b12-a6b0-2299e728196e" providerId="ADAL" clId="{A1CA1C1A-750C-2F4F-A735-9F9BB5FFD411}" dt="2024-09-17T23:02:21.732" v="251" actId="478"/>
          <ac:spMkLst>
            <pc:docMk/>
            <pc:sldMk cId="1825908933" sldId="327"/>
            <ac:spMk id="18" creationId="{C7793664-79C2-38DF-C0DC-CC0C781D0FA9}"/>
          </ac:spMkLst>
        </pc:spChg>
        <pc:spChg chg="add mod">
          <ac:chgData name="Chroni, Antonia" userId="db5b40f5-4aa8-4b12-a6b0-2299e728196e" providerId="ADAL" clId="{A1CA1C1A-750C-2F4F-A735-9F9BB5FFD411}" dt="2024-09-17T23:02:22.576" v="252"/>
          <ac:spMkLst>
            <pc:docMk/>
            <pc:sldMk cId="1825908933" sldId="327"/>
            <ac:spMk id="19" creationId="{830D366B-74FA-4DA9-F46B-7EA583975F4A}"/>
          </ac:spMkLst>
        </pc:spChg>
        <pc:grpChg chg="mod">
          <ac:chgData name="Chroni, Antonia" userId="db5b40f5-4aa8-4b12-a6b0-2299e728196e" providerId="ADAL" clId="{A1CA1C1A-750C-2F4F-A735-9F9BB5FFD411}" dt="2024-09-17T23:02:17.630" v="249" actId="478"/>
          <ac:grpSpMkLst>
            <pc:docMk/>
            <pc:sldMk cId="1825908933" sldId="327"/>
            <ac:grpSpMk id="7" creationId="{01B12018-52DD-0494-F5C1-DF6888E3D63A}"/>
          </ac:grpSpMkLst>
        </pc:grpChg>
        <pc:grpChg chg="mod">
          <ac:chgData name="Chroni, Antonia" userId="db5b40f5-4aa8-4b12-a6b0-2299e728196e" providerId="ADAL" clId="{A1CA1C1A-750C-2F4F-A735-9F9BB5FFD411}" dt="2024-09-17T23:02:17.630" v="249" actId="478"/>
          <ac:grpSpMkLst>
            <pc:docMk/>
            <pc:sldMk cId="1825908933" sldId="327"/>
            <ac:grpSpMk id="8" creationId="{FE7D57D3-5773-E463-092F-ACD71E758BED}"/>
          </ac:grpSpMkLst>
        </pc:grpChg>
        <pc:picChg chg="mod">
          <ac:chgData name="Chroni, Antonia" userId="db5b40f5-4aa8-4b12-a6b0-2299e728196e" providerId="ADAL" clId="{A1CA1C1A-750C-2F4F-A735-9F9BB5FFD411}" dt="2024-09-17T23:02:17.630" v="249" actId="478"/>
          <ac:picMkLst>
            <pc:docMk/>
            <pc:sldMk cId="1825908933" sldId="327"/>
            <ac:picMk id="10" creationId="{C6928BEA-DFF6-5E1D-DCF7-C143B2625647}"/>
          </ac:picMkLst>
        </pc:picChg>
        <pc:picChg chg="mod">
          <ac:chgData name="Chroni, Antonia" userId="db5b40f5-4aa8-4b12-a6b0-2299e728196e" providerId="ADAL" clId="{A1CA1C1A-750C-2F4F-A735-9F9BB5FFD411}" dt="2024-09-17T23:02:17.630" v="249" actId="478"/>
          <ac:picMkLst>
            <pc:docMk/>
            <pc:sldMk cId="1825908933" sldId="327"/>
            <ac:picMk id="12" creationId="{D51F61F0-8941-9088-0092-487DB4D04994}"/>
          </ac:picMkLst>
        </pc:picChg>
        <pc:picChg chg="del">
          <ac:chgData name="Chroni, Antonia" userId="db5b40f5-4aa8-4b12-a6b0-2299e728196e" providerId="ADAL" clId="{A1CA1C1A-750C-2F4F-A735-9F9BB5FFD411}" dt="2024-09-17T23:02:17.630" v="249" actId="478"/>
          <ac:picMkLst>
            <pc:docMk/>
            <pc:sldMk cId="1825908933" sldId="327"/>
            <ac:picMk id="13" creationId="{74514ABD-11F0-FAF1-A7C6-FCE89E7E0563}"/>
          </ac:picMkLst>
        </pc:picChg>
        <pc:picChg chg="mod">
          <ac:chgData name="Chroni, Antonia" userId="db5b40f5-4aa8-4b12-a6b0-2299e728196e" providerId="ADAL" clId="{A1CA1C1A-750C-2F4F-A735-9F9BB5FFD411}" dt="2024-09-17T23:02:17.630" v="249" actId="478"/>
          <ac:picMkLst>
            <pc:docMk/>
            <pc:sldMk cId="1825908933" sldId="327"/>
            <ac:picMk id="17" creationId="{B8DE75A7-898E-D00A-2E48-7C108006D856}"/>
          </ac:picMkLst>
        </pc:picChg>
        <pc:picChg chg="add mod">
          <ac:chgData name="Chroni, Antonia" userId="db5b40f5-4aa8-4b12-a6b0-2299e728196e" providerId="ADAL" clId="{A1CA1C1A-750C-2F4F-A735-9F9BB5FFD411}" dt="2024-09-17T23:02:22.576" v="252"/>
          <ac:picMkLst>
            <pc:docMk/>
            <pc:sldMk cId="1825908933" sldId="327"/>
            <ac:picMk id="20" creationId="{89A1BD80-CB36-7434-5953-346505BD8295}"/>
          </ac:picMkLst>
        </pc:picChg>
      </pc:sldChg>
      <pc:sldChg chg="addSp delSp modSp mod">
        <pc:chgData name="Chroni, Antonia" userId="db5b40f5-4aa8-4b12-a6b0-2299e728196e" providerId="ADAL" clId="{A1CA1C1A-750C-2F4F-A735-9F9BB5FFD411}" dt="2024-09-17T23:02:04.391" v="248" actId="12788"/>
        <pc:sldMkLst>
          <pc:docMk/>
          <pc:sldMk cId="2469403571" sldId="328"/>
        </pc:sldMkLst>
        <pc:spChg chg="mod topLvl">
          <ac:chgData name="Chroni, Antonia" userId="db5b40f5-4aa8-4b12-a6b0-2299e728196e" providerId="ADAL" clId="{A1CA1C1A-750C-2F4F-A735-9F9BB5FFD411}" dt="2024-09-17T23:01:57.643" v="247" actId="165"/>
          <ac:spMkLst>
            <pc:docMk/>
            <pc:sldMk cId="2469403571" sldId="328"/>
            <ac:spMk id="14" creationId="{D284FCE4-3011-5A51-ECC9-2DF64B5004A8}"/>
          </ac:spMkLst>
        </pc:spChg>
        <pc:spChg chg="mod topLvl">
          <ac:chgData name="Chroni, Antonia" userId="db5b40f5-4aa8-4b12-a6b0-2299e728196e" providerId="ADAL" clId="{A1CA1C1A-750C-2F4F-A735-9F9BB5FFD411}" dt="2024-09-17T23:01:57.643" v="247" actId="165"/>
          <ac:spMkLst>
            <pc:docMk/>
            <pc:sldMk cId="2469403571" sldId="328"/>
            <ac:spMk id="15" creationId="{A134248F-0326-2B2C-634D-A4A952606536}"/>
          </ac:spMkLst>
        </pc:spChg>
        <pc:spChg chg="mod topLvl">
          <ac:chgData name="Chroni, Antonia" userId="db5b40f5-4aa8-4b12-a6b0-2299e728196e" providerId="ADAL" clId="{A1CA1C1A-750C-2F4F-A735-9F9BB5FFD411}" dt="2024-09-17T23:01:57.643" v="247" actId="165"/>
          <ac:spMkLst>
            <pc:docMk/>
            <pc:sldMk cId="2469403571" sldId="328"/>
            <ac:spMk id="16" creationId="{B4DF2CAA-E21C-2D45-DAB9-9CB0C1163ADE}"/>
          </ac:spMkLst>
        </pc:spChg>
        <pc:spChg chg="mod topLvl">
          <ac:chgData name="Chroni, Antonia" userId="db5b40f5-4aa8-4b12-a6b0-2299e728196e" providerId="ADAL" clId="{A1CA1C1A-750C-2F4F-A735-9F9BB5FFD411}" dt="2024-09-17T23:02:04.391" v="248" actId="12788"/>
          <ac:spMkLst>
            <pc:docMk/>
            <pc:sldMk cId="2469403571" sldId="328"/>
            <ac:spMk id="18" creationId="{C7793664-79C2-38DF-C0DC-CC0C781D0FA9}"/>
          </ac:spMkLst>
        </pc:spChg>
        <pc:grpChg chg="del mod">
          <ac:chgData name="Chroni, Antonia" userId="db5b40f5-4aa8-4b12-a6b0-2299e728196e" providerId="ADAL" clId="{A1CA1C1A-750C-2F4F-A735-9F9BB5FFD411}" dt="2024-09-17T23:01:07.992" v="207" actId="165"/>
          <ac:grpSpMkLst>
            <pc:docMk/>
            <pc:sldMk cId="2469403571" sldId="328"/>
            <ac:grpSpMk id="7" creationId="{01B12018-52DD-0494-F5C1-DF6888E3D63A}"/>
          </ac:grpSpMkLst>
        </pc:grpChg>
        <pc:grpChg chg="del mod topLvl">
          <ac:chgData name="Chroni, Antonia" userId="db5b40f5-4aa8-4b12-a6b0-2299e728196e" providerId="ADAL" clId="{A1CA1C1A-750C-2F4F-A735-9F9BB5FFD411}" dt="2024-09-17T23:01:57.643" v="247" actId="165"/>
          <ac:grpSpMkLst>
            <pc:docMk/>
            <pc:sldMk cId="2469403571" sldId="328"/>
            <ac:grpSpMk id="8" creationId="{FE7D57D3-5773-E463-092F-ACD71E758BED}"/>
          </ac:grpSpMkLst>
        </pc:grpChg>
        <pc:picChg chg="mod topLvl">
          <ac:chgData name="Chroni, Antonia" userId="db5b40f5-4aa8-4b12-a6b0-2299e728196e" providerId="ADAL" clId="{A1CA1C1A-750C-2F4F-A735-9F9BB5FFD411}" dt="2024-09-17T23:01:22.251" v="208" actId="555"/>
          <ac:picMkLst>
            <pc:docMk/>
            <pc:sldMk cId="2469403571" sldId="328"/>
            <ac:picMk id="10" creationId="{C6928BEA-DFF6-5E1D-DCF7-C143B2625647}"/>
          </ac:picMkLst>
        </pc:picChg>
        <pc:picChg chg="mod topLvl">
          <ac:chgData name="Chroni, Antonia" userId="db5b40f5-4aa8-4b12-a6b0-2299e728196e" providerId="ADAL" clId="{A1CA1C1A-750C-2F4F-A735-9F9BB5FFD411}" dt="2024-09-17T23:01:57.643" v="247" actId="165"/>
          <ac:picMkLst>
            <pc:docMk/>
            <pc:sldMk cId="2469403571" sldId="328"/>
            <ac:picMk id="12" creationId="{D51F61F0-8941-9088-0092-487DB4D04994}"/>
          </ac:picMkLst>
        </pc:picChg>
        <pc:picChg chg="del">
          <ac:chgData name="Chroni, Antonia" userId="db5b40f5-4aa8-4b12-a6b0-2299e728196e" providerId="ADAL" clId="{A1CA1C1A-750C-2F4F-A735-9F9BB5FFD411}" dt="2024-09-17T23:00:36.803" v="200" actId="478"/>
          <ac:picMkLst>
            <pc:docMk/>
            <pc:sldMk cId="2469403571" sldId="328"/>
            <ac:picMk id="13" creationId="{74514ABD-11F0-FAF1-A7C6-FCE89E7E0563}"/>
          </ac:picMkLst>
        </pc:picChg>
        <pc:picChg chg="mod topLvl">
          <ac:chgData name="Chroni, Antonia" userId="db5b40f5-4aa8-4b12-a6b0-2299e728196e" providerId="ADAL" clId="{A1CA1C1A-750C-2F4F-A735-9F9BB5FFD411}" dt="2024-09-17T23:01:57.643" v="247" actId="165"/>
          <ac:picMkLst>
            <pc:docMk/>
            <pc:sldMk cId="2469403571" sldId="328"/>
            <ac:picMk id="17" creationId="{B8DE75A7-898E-D00A-2E48-7C108006D856}"/>
          </ac:picMkLst>
        </pc:picChg>
        <pc:picChg chg="add mod">
          <ac:chgData name="Chroni, Antonia" userId="db5b40f5-4aa8-4b12-a6b0-2299e728196e" providerId="ADAL" clId="{A1CA1C1A-750C-2F4F-A735-9F9BB5FFD411}" dt="2024-09-17T23:02:04.391" v="248" actId="12788"/>
          <ac:picMkLst>
            <pc:docMk/>
            <pc:sldMk cId="2469403571" sldId="328"/>
            <ac:picMk id="19" creationId="{DBCE29A8-2059-5D41-9C29-68AA1E178868}"/>
          </ac:picMkLst>
        </pc:picChg>
      </pc:sldChg>
      <pc:sldChg chg="addSp delSp modSp mod">
        <pc:chgData name="Chroni, Antonia" userId="db5b40f5-4aa8-4b12-a6b0-2299e728196e" providerId="ADAL" clId="{A1CA1C1A-750C-2F4F-A735-9F9BB5FFD411}" dt="2024-09-17T22:58:36.531" v="151"/>
        <pc:sldMkLst>
          <pc:docMk/>
          <pc:sldMk cId="3483153164" sldId="344"/>
        </pc:sldMkLst>
        <pc:spChg chg="mod">
          <ac:chgData name="Chroni, Antonia" userId="db5b40f5-4aa8-4b12-a6b0-2299e728196e" providerId="ADAL" clId="{A1CA1C1A-750C-2F4F-A735-9F9BB5FFD411}" dt="2024-09-17T18:58:21.311" v="104"/>
          <ac:spMkLst>
            <pc:docMk/>
            <pc:sldMk cId="3483153164" sldId="344"/>
            <ac:spMk id="11" creationId="{BD7D798D-0B42-5032-2EFB-9FCAA81E5062}"/>
          </ac:spMkLst>
        </pc:spChg>
        <pc:spChg chg="add mod">
          <ac:chgData name="Chroni, Antonia" userId="db5b40f5-4aa8-4b12-a6b0-2299e728196e" providerId="ADAL" clId="{A1CA1C1A-750C-2F4F-A735-9F9BB5FFD411}" dt="2024-09-17T22:58:36.531" v="151"/>
          <ac:spMkLst>
            <pc:docMk/>
            <pc:sldMk cId="3483153164" sldId="344"/>
            <ac:spMk id="13" creationId="{BB3DEC6B-0BDF-1196-2AA5-380515AF8750}"/>
          </ac:spMkLst>
        </pc:spChg>
        <pc:grpChg chg="add del mod">
          <ac:chgData name="Chroni, Antonia" userId="db5b40f5-4aa8-4b12-a6b0-2299e728196e" providerId="ADAL" clId="{A1CA1C1A-750C-2F4F-A735-9F9BB5FFD411}" dt="2024-09-17T22:58:35.774" v="150" actId="478"/>
          <ac:grpSpMkLst>
            <pc:docMk/>
            <pc:sldMk cId="3483153164" sldId="344"/>
            <ac:grpSpMk id="5" creationId="{4F08D0B3-6485-7C88-5798-8C639D0CDEDD}"/>
          </ac:grpSpMkLst>
        </pc:grpChg>
        <pc:picChg chg="del">
          <ac:chgData name="Chroni, Antonia" userId="db5b40f5-4aa8-4b12-a6b0-2299e728196e" providerId="ADAL" clId="{A1CA1C1A-750C-2F4F-A735-9F9BB5FFD411}" dt="2024-09-17T18:58:20.741" v="103" actId="478"/>
          <ac:picMkLst>
            <pc:docMk/>
            <pc:sldMk cId="3483153164" sldId="344"/>
            <ac:picMk id="7" creationId="{4DB51111-12BA-EB51-AF4D-11F1A0484A2C}"/>
          </ac:picMkLst>
        </pc:picChg>
        <pc:picChg chg="mod">
          <ac:chgData name="Chroni, Antonia" userId="db5b40f5-4aa8-4b12-a6b0-2299e728196e" providerId="ADAL" clId="{A1CA1C1A-750C-2F4F-A735-9F9BB5FFD411}" dt="2024-09-17T18:58:21.311" v="104"/>
          <ac:picMkLst>
            <pc:docMk/>
            <pc:sldMk cId="3483153164" sldId="344"/>
            <ac:picMk id="9" creationId="{C2E92317-A2D5-7757-CA3B-EDB113C251F7}"/>
          </ac:picMkLst>
        </pc:picChg>
        <pc:picChg chg="add mod">
          <ac:chgData name="Chroni, Antonia" userId="db5b40f5-4aa8-4b12-a6b0-2299e728196e" providerId="ADAL" clId="{A1CA1C1A-750C-2F4F-A735-9F9BB5FFD411}" dt="2024-09-17T22:58:36.531" v="151"/>
          <ac:picMkLst>
            <pc:docMk/>
            <pc:sldMk cId="3483153164" sldId="344"/>
            <ac:picMk id="12" creationId="{13CA2FE8-0D50-8B53-7414-164E1E85AFA8}"/>
          </ac:picMkLst>
        </pc:picChg>
      </pc:sldChg>
      <pc:sldChg chg="addSp delSp modSp mod">
        <pc:chgData name="Chroni, Antonia" userId="db5b40f5-4aa8-4b12-a6b0-2299e728196e" providerId="ADAL" clId="{A1CA1C1A-750C-2F4F-A735-9F9BB5FFD411}" dt="2024-09-17T22:58:40.743" v="154"/>
        <pc:sldMkLst>
          <pc:docMk/>
          <pc:sldMk cId="315782692" sldId="345"/>
        </pc:sldMkLst>
        <pc:spChg chg="mod">
          <ac:chgData name="Chroni, Antonia" userId="db5b40f5-4aa8-4b12-a6b0-2299e728196e" providerId="ADAL" clId="{A1CA1C1A-750C-2F4F-A735-9F9BB5FFD411}" dt="2024-09-17T18:58:25.257" v="106"/>
          <ac:spMkLst>
            <pc:docMk/>
            <pc:sldMk cId="315782692" sldId="345"/>
            <ac:spMk id="11" creationId="{0AB536A5-DC1D-8170-A8EC-2B74F43DB246}"/>
          </ac:spMkLst>
        </pc:spChg>
        <pc:spChg chg="add mod">
          <ac:chgData name="Chroni, Antonia" userId="db5b40f5-4aa8-4b12-a6b0-2299e728196e" providerId="ADAL" clId="{A1CA1C1A-750C-2F4F-A735-9F9BB5FFD411}" dt="2024-09-17T22:58:40.743" v="154"/>
          <ac:spMkLst>
            <pc:docMk/>
            <pc:sldMk cId="315782692" sldId="345"/>
            <ac:spMk id="13" creationId="{BA792471-DEE7-F434-608C-7A296B715452}"/>
          </ac:spMkLst>
        </pc:spChg>
        <pc:grpChg chg="add del mod">
          <ac:chgData name="Chroni, Antonia" userId="db5b40f5-4aa8-4b12-a6b0-2299e728196e" providerId="ADAL" clId="{A1CA1C1A-750C-2F4F-A735-9F9BB5FFD411}" dt="2024-09-17T22:58:39.973" v="153" actId="478"/>
          <ac:grpSpMkLst>
            <pc:docMk/>
            <pc:sldMk cId="315782692" sldId="345"/>
            <ac:grpSpMk id="5" creationId="{E9DBC24C-FE7B-2859-CC94-8161C2DE9B5E}"/>
          </ac:grpSpMkLst>
        </pc:grpChg>
        <pc:picChg chg="del">
          <ac:chgData name="Chroni, Antonia" userId="db5b40f5-4aa8-4b12-a6b0-2299e728196e" providerId="ADAL" clId="{A1CA1C1A-750C-2F4F-A735-9F9BB5FFD411}" dt="2024-09-17T18:58:24.734" v="105" actId="478"/>
          <ac:picMkLst>
            <pc:docMk/>
            <pc:sldMk cId="315782692" sldId="345"/>
            <ac:picMk id="7" creationId="{482BED34-9CFD-1C12-1363-9A38246446DA}"/>
          </ac:picMkLst>
        </pc:picChg>
        <pc:picChg chg="mod">
          <ac:chgData name="Chroni, Antonia" userId="db5b40f5-4aa8-4b12-a6b0-2299e728196e" providerId="ADAL" clId="{A1CA1C1A-750C-2F4F-A735-9F9BB5FFD411}" dt="2024-09-17T18:58:25.257" v="106"/>
          <ac:picMkLst>
            <pc:docMk/>
            <pc:sldMk cId="315782692" sldId="345"/>
            <ac:picMk id="9" creationId="{C7AD93B3-13F9-48C4-C4A9-B03C51E4999F}"/>
          </ac:picMkLst>
        </pc:picChg>
        <pc:picChg chg="add mod">
          <ac:chgData name="Chroni, Antonia" userId="db5b40f5-4aa8-4b12-a6b0-2299e728196e" providerId="ADAL" clId="{A1CA1C1A-750C-2F4F-A735-9F9BB5FFD411}" dt="2024-09-17T22:58:40.743" v="154"/>
          <ac:picMkLst>
            <pc:docMk/>
            <pc:sldMk cId="315782692" sldId="345"/>
            <ac:picMk id="12" creationId="{142A40C3-3878-7732-910C-5D861391F2FF}"/>
          </ac:picMkLst>
        </pc:picChg>
      </pc:sldChg>
      <pc:sldChg chg="addSp delSp modSp mod">
        <pc:chgData name="Chroni, Antonia" userId="db5b40f5-4aa8-4b12-a6b0-2299e728196e" providerId="ADAL" clId="{A1CA1C1A-750C-2F4F-A735-9F9BB5FFD411}" dt="2024-09-17T22:58:44.280" v="157"/>
        <pc:sldMkLst>
          <pc:docMk/>
          <pc:sldMk cId="1610396244" sldId="346"/>
        </pc:sldMkLst>
        <pc:spChg chg="mod">
          <ac:chgData name="Chroni, Antonia" userId="db5b40f5-4aa8-4b12-a6b0-2299e728196e" providerId="ADAL" clId="{A1CA1C1A-750C-2F4F-A735-9F9BB5FFD411}" dt="2024-09-17T18:58:29.215" v="109"/>
          <ac:spMkLst>
            <pc:docMk/>
            <pc:sldMk cId="1610396244" sldId="346"/>
            <ac:spMk id="11" creationId="{537B234A-D3B8-E9F0-5F59-AE343E9F7064}"/>
          </ac:spMkLst>
        </pc:spChg>
        <pc:spChg chg="add mod">
          <ac:chgData name="Chroni, Antonia" userId="db5b40f5-4aa8-4b12-a6b0-2299e728196e" providerId="ADAL" clId="{A1CA1C1A-750C-2F4F-A735-9F9BB5FFD411}" dt="2024-09-17T22:58:44.280" v="157"/>
          <ac:spMkLst>
            <pc:docMk/>
            <pc:sldMk cId="1610396244" sldId="346"/>
            <ac:spMk id="13" creationId="{E4A1148A-D590-9520-E332-C766137698E4}"/>
          </ac:spMkLst>
        </pc:spChg>
        <pc:grpChg chg="add del mod">
          <ac:chgData name="Chroni, Antonia" userId="db5b40f5-4aa8-4b12-a6b0-2299e728196e" providerId="ADAL" clId="{A1CA1C1A-750C-2F4F-A735-9F9BB5FFD411}" dt="2024-09-17T22:58:43.459" v="156" actId="478"/>
          <ac:grpSpMkLst>
            <pc:docMk/>
            <pc:sldMk cId="1610396244" sldId="346"/>
            <ac:grpSpMk id="5" creationId="{584D2759-ADFD-A9C3-ECE8-960402EC4E1D}"/>
          </ac:grpSpMkLst>
        </pc:grpChg>
        <pc:picChg chg="del mod">
          <ac:chgData name="Chroni, Antonia" userId="db5b40f5-4aa8-4b12-a6b0-2299e728196e" providerId="ADAL" clId="{A1CA1C1A-750C-2F4F-A735-9F9BB5FFD411}" dt="2024-09-17T18:58:28.453" v="108" actId="478"/>
          <ac:picMkLst>
            <pc:docMk/>
            <pc:sldMk cId="1610396244" sldId="346"/>
            <ac:picMk id="7" creationId="{C8E9F936-0FF2-EA82-090A-B00418040255}"/>
          </ac:picMkLst>
        </pc:picChg>
        <pc:picChg chg="mod">
          <ac:chgData name="Chroni, Antonia" userId="db5b40f5-4aa8-4b12-a6b0-2299e728196e" providerId="ADAL" clId="{A1CA1C1A-750C-2F4F-A735-9F9BB5FFD411}" dt="2024-09-17T18:58:29.215" v="109"/>
          <ac:picMkLst>
            <pc:docMk/>
            <pc:sldMk cId="1610396244" sldId="346"/>
            <ac:picMk id="9" creationId="{1C9DCF3F-4E98-4BA5-2591-7DCCE6447DA9}"/>
          </ac:picMkLst>
        </pc:picChg>
        <pc:picChg chg="add mod">
          <ac:chgData name="Chroni, Antonia" userId="db5b40f5-4aa8-4b12-a6b0-2299e728196e" providerId="ADAL" clId="{A1CA1C1A-750C-2F4F-A735-9F9BB5FFD411}" dt="2024-09-17T22:58:44.280" v="157"/>
          <ac:picMkLst>
            <pc:docMk/>
            <pc:sldMk cId="1610396244" sldId="346"/>
            <ac:picMk id="12" creationId="{E6774A90-A13C-3AFD-1CEF-82E9ED38C1EC}"/>
          </ac:picMkLst>
        </pc:picChg>
      </pc:sldChg>
      <pc:sldChg chg="addSp delSp modSp mod">
        <pc:chgData name="Chroni, Antonia" userId="db5b40f5-4aa8-4b12-a6b0-2299e728196e" providerId="ADAL" clId="{A1CA1C1A-750C-2F4F-A735-9F9BB5FFD411}" dt="2024-09-17T22:58:47.742" v="160"/>
        <pc:sldMkLst>
          <pc:docMk/>
          <pc:sldMk cId="1746039442" sldId="347"/>
        </pc:sldMkLst>
        <pc:spChg chg="mod">
          <ac:chgData name="Chroni, Antonia" userId="db5b40f5-4aa8-4b12-a6b0-2299e728196e" providerId="ADAL" clId="{A1CA1C1A-750C-2F4F-A735-9F9BB5FFD411}" dt="2024-09-17T18:58:33.618" v="111"/>
          <ac:spMkLst>
            <pc:docMk/>
            <pc:sldMk cId="1746039442" sldId="347"/>
            <ac:spMk id="11" creationId="{DCC13C03-DCC9-5D69-F0BB-7094FF5F2CB4}"/>
          </ac:spMkLst>
        </pc:spChg>
        <pc:spChg chg="add mod">
          <ac:chgData name="Chroni, Antonia" userId="db5b40f5-4aa8-4b12-a6b0-2299e728196e" providerId="ADAL" clId="{A1CA1C1A-750C-2F4F-A735-9F9BB5FFD411}" dt="2024-09-17T22:58:47.742" v="160"/>
          <ac:spMkLst>
            <pc:docMk/>
            <pc:sldMk cId="1746039442" sldId="347"/>
            <ac:spMk id="13" creationId="{1D9E0C2C-8BE9-5210-AF3C-7AA5540917C2}"/>
          </ac:spMkLst>
        </pc:spChg>
        <pc:grpChg chg="add del mod">
          <ac:chgData name="Chroni, Antonia" userId="db5b40f5-4aa8-4b12-a6b0-2299e728196e" providerId="ADAL" clId="{A1CA1C1A-750C-2F4F-A735-9F9BB5FFD411}" dt="2024-09-17T22:58:46.973" v="159" actId="478"/>
          <ac:grpSpMkLst>
            <pc:docMk/>
            <pc:sldMk cId="1746039442" sldId="347"/>
            <ac:grpSpMk id="8" creationId="{192A0B17-E263-DDC7-FB73-DF55BB4F6160}"/>
          </ac:grpSpMkLst>
        </pc:grpChg>
        <pc:picChg chg="del">
          <ac:chgData name="Chroni, Antonia" userId="db5b40f5-4aa8-4b12-a6b0-2299e728196e" providerId="ADAL" clId="{A1CA1C1A-750C-2F4F-A735-9F9BB5FFD411}" dt="2024-09-17T18:58:32.144" v="110" actId="478"/>
          <ac:picMkLst>
            <pc:docMk/>
            <pc:sldMk cId="1746039442" sldId="347"/>
            <ac:picMk id="6" creationId="{CEFE7D8A-3D42-3668-845C-8E274F43C1A4}"/>
          </ac:picMkLst>
        </pc:picChg>
        <pc:picChg chg="mod">
          <ac:chgData name="Chroni, Antonia" userId="db5b40f5-4aa8-4b12-a6b0-2299e728196e" providerId="ADAL" clId="{A1CA1C1A-750C-2F4F-A735-9F9BB5FFD411}" dt="2024-09-17T18:58:33.618" v="111"/>
          <ac:picMkLst>
            <pc:docMk/>
            <pc:sldMk cId="1746039442" sldId="347"/>
            <ac:picMk id="9" creationId="{1A3D0144-5BFC-DD00-98F0-D8CD9F220A7E}"/>
          </ac:picMkLst>
        </pc:picChg>
        <pc:picChg chg="add mod">
          <ac:chgData name="Chroni, Antonia" userId="db5b40f5-4aa8-4b12-a6b0-2299e728196e" providerId="ADAL" clId="{A1CA1C1A-750C-2F4F-A735-9F9BB5FFD411}" dt="2024-09-17T22:58:47.742" v="160"/>
          <ac:picMkLst>
            <pc:docMk/>
            <pc:sldMk cId="1746039442" sldId="347"/>
            <ac:picMk id="12" creationId="{73653399-83C2-2A2C-01EB-D87A6C40146D}"/>
          </ac:picMkLst>
        </pc:picChg>
      </pc:sldChg>
      <pc:sldChg chg="addSp delSp modSp mod">
        <pc:chgData name="Chroni, Antonia" userId="db5b40f5-4aa8-4b12-a6b0-2299e728196e" providerId="ADAL" clId="{A1CA1C1A-750C-2F4F-A735-9F9BB5FFD411}" dt="2024-09-17T22:58:32.625" v="148"/>
        <pc:sldMkLst>
          <pc:docMk/>
          <pc:sldMk cId="954954810" sldId="348"/>
        </pc:sldMkLst>
        <pc:spChg chg="mod">
          <ac:chgData name="Chroni, Antonia" userId="db5b40f5-4aa8-4b12-a6b0-2299e728196e" providerId="ADAL" clId="{A1CA1C1A-750C-2F4F-A735-9F9BB5FFD411}" dt="2024-09-17T18:58:17.632" v="102"/>
          <ac:spMkLst>
            <pc:docMk/>
            <pc:sldMk cId="954954810" sldId="348"/>
            <ac:spMk id="11" creationId="{6B58A6AE-3D74-FD46-BE71-B33645A4BC48}"/>
          </ac:spMkLst>
        </pc:spChg>
        <pc:spChg chg="add mod">
          <ac:chgData name="Chroni, Antonia" userId="db5b40f5-4aa8-4b12-a6b0-2299e728196e" providerId="ADAL" clId="{A1CA1C1A-750C-2F4F-A735-9F9BB5FFD411}" dt="2024-09-17T22:58:32.625" v="148"/>
          <ac:spMkLst>
            <pc:docMk/>
            <pc:sldMk cId="954954810" sldId="348"/>
            <ac:spMk id="13" creationId="{16E1513A-787B-9B24-3487-848A628C7138}"/>
          </ac:spMkLst>
        </pc:spChg>
        <pc:grpChg chg="add del mod">
          <ac:chgData name="Chroni, Antonia" userId="db5b40f5-4aa8-4b12-a6b0-2299e728196e" providerId="ADAL" clId="{A1CA1C1A-750C-2F4F-A735-9F9BB5FFD411}" dt="2024-09-17T22:58:30.615" v="147" actId="478"/>
          <ac:grpSpMkLst>
            <pc:docMk/>
            <pc:sldMk cId="954954810" sldId="348"/>
            <ac:grpSpMk id="5" creationId="{5CB2EBD4-5FAB-3122-D663-1244B018ABF6}"/>
          </ac:grpSpMkLst>
        </pc:grpChg>
        <pc:picChg chg="del">
          <ac:chgData name="Chroni, Antonia" userId="db5b40f5-4aa8-4b12-a6b0-2299e728196e" providerId="ADAL" clId="{A1CA1C1A-750C-2F4F-A735-9F9BB5FFD411}" dt="2024-09-17T18:58:17.080" v="101" actId="478"/>
          <ac:picMkLst>
            <pc:docMk/>
            <pc:sldMk cId="954954810" sldId="348"/>
            <ac:picMk id="7" creationId="{F995B31F-0D4C-EBAB-686F-BF67EFE5A562}"/>
          </ac:picMkLst>
        </pc:picChg>
        <pc:picChg chg="mod">
          <ac:chgData name="Chroni, Antonia" userId="db5b40f5-4aa8-4b12-a6b0-2299e728196e" providerId="ADAL" clId="{A1CA1C1A-750C-2F4F-A735-9F9BB5FFD411}" dt="2024-09-17T18:58:17.632" v="102"/>
          <ac:picMkLst>
            <pc:docMk/>
            <pc:sldMk cId="954954810" sldId="348"/>
            <ac:picMk id="9" creationId="{9864BB42-DB32-09CD-AC6D-B67B24F4D931}"/>
          </ac:picMkLst>
        </pc:picChg>
        <pc:picChg chg="add mod">
          <ac:chgData name="Chroni, Antonia" userId="db5b40f5-4aa8-4b12-a6b0-2299e728196e" providerId="ADAL" clId="{A1CA1C1A-750C-2F4F-A735-9F9BB5FFD411}" dt="2024-09-17T22:58:32.625" v="148"/>
          <ac:picMkLst>
            <pc:docMk/>
            <pc:sldMk cId="954954810" sldId="348"/>
            <ac:picMk id="12" creationId="{06753275-0072-BE1A-D351-4FB33CEEF0B4}"/>
          </ac:picMkLst>
        </pc:picChg>
      </pc:sldChg>
      <pc:sldChg chg="addSp delSp modSp mod">
        <pc:chgData name="Chroni, Antonia" userId="db5b40f5-4aa8-4b12-a6b0-2299e728196e" providerId="ADAL" clId="{A1CA1C1A-750C-2F4F-A735-9F9BB5FFD411}" dt="2024-09-17T22:58:51.010" v="162"/>
        <pc:sldMkLst>
          <pc:docMk/>
          <pc:sldMk cId="3062951940" sldId="349"/>
        </pc:sldMkLst>
        <pc:spChg chg="mod">
          <ac:chgData name="Chroni, Antonia" userId="db5b40f5-4aa8-4b12-a6b0-2299e728196e" providerId="ADAL" clId="{A1CA1C1A-750C-2F4F-A735-9F9BB5FFD411}" dt="2024-09-17T18:58:36.983" v="113"/>
          <ac:spMkLst>
            <pc:docMk/>
            <pc:sldMk cId="3062951940" sldId="349"/>
            <ac:spMk id="11" creationId="{CD6E9ECC-27DC-92BF-EA22-F59A91CA52D0}"/>
          </ac:spMkLst>
        </pc:spChg>
        <pc:spChg chg="add mod">
          <ac:chgData name="Chroni, Antonia" userId="db5b40f5-4aa8-4b12-a6b0-2299e728196e" providerId="ADAL" clId="{A1CA1C1A-750C-2F4F-A735-9F9BB5FFD411}" dt="2024-09-17T22:58:51.010" v="162"/>
          <ac:spMkLst>
            <pc:docMk/>
            <pc:sldMk cId="3062951940" sldId="349"/>
            <ac:spMk id="13" creationId="{367F37DF-99F5-31D4-8BC6-1BFF9F065F9B}"/>
          </ac:spMkLst>
        </pc:spChg>
        <pc:grpChg chg="add del mod">
          <ac:chgData name="Chroni, Antonia" userId="db5b40f5-4aa8-4b12-a6b0-2299e728196e" providerId="ADAL" clId="{A1CA1C1A-750C-2F4F-A735-9F9BB5FFD411}" dt="2024-09-17T22:58:50.346" v="161" actId="478"/>
          <ac:grpSpMkLst>
            <pc:docMk/>
            <pc:sldMk cId="3062951940" sldId="349"/>
            <ac:grpSpMk id="5" creationId="{EABB5C27-50D4-194F-4DE4-018EF00080CB}"/>
          </ac:grpSpMkLst>
        </pc:grpChg>
        <pc:picChg chg="del">
          <ac:chgData name="Chroni, Antonia" userId="db5b40f5-4aa8-4b12-a6b0-2299e728196e" providerId="ADAL" clId="{A1CA1C1A-750C-2F4F-A735-9F9BB5FFD411}" dt="2024-09-17T18:58:36.341" v="112" actId="478"/>
          <ac:picMkLst>
            <pc:docMk/>
            <pc:sldMk cId="3062951940" sldId="349"/>
            <ac:picMk id="7" creationId="{A2DA2961-4CD4-3146-1F74-59F5FDFC5050}"/>
          </ac:picMkLst>
        </pc:picChg>
        <pc:picChg chg="mod">
          <ac:chgData name="Chroni, Antonia" userId="db5b40f5-4aa8-4b12-a6b0-2299e728196e" providerId="ADAL" clId="{A1CA1C1A-750C-2F4F-A735-9F9BB5FFD411}" dt="2024-09-17T18:58:36.983" v="113"/>
          <ac:picMkLst>
            <pc:docMk/>
            <pc:sldMk cId="3062951940" sldId="349"/>
            <ac:picMk id="9" creationId="{D94554F7-5B04-B7FE-D215-43D58546231B}"/>
          </ac:picMkLst>
        </pc:picChg>
        <pc:picChg chg="add mod">
          <ac:chgData name="Chroni, Antonia" userId="db5b40f5-4aa8-4b12-a6b0-2299e728196e" providerId="ADAL" clId="{A1CA1C1A-750C-2F4F-A735-9F9BB5FFD411}" dt="2024-09-17T22:58:51.010" v="162"/>
          <ac:picMkLst>
            <pc:docMk/>
            <pc:sldMk cId="3062951940" sldId="349"/>
            <ac:picMk id="12" creationId="{BFA10CFE-6790-87B7-7AB9-4781CB1B223E}"/>
          </ac:picMkLst>
        </pc:picChg>
      </pc:sldChg>
      <pc:sldChg chg="addSp delSp modSp mod">
        <pc:chgData name="Chroni, Antonia" userId="db5b40f5-4aa8-4b12-a6b0-2299e728196e" providerId="ADAL" clId="{A1CA1C1A-750C-2F4F-A735-9F9BB5FFD411}" dt="2024-09-17T22:58:58.597" v="167"/>
        <pc:sldMkLst>
          <pc:docMk/>
          <pc:sldMk cId="834522882" sldId="350"/>
        </pc:sldMkLst>
        <pc:spChg chg="mod">
          <ac:chgData name="Chroni, Antonia" userId="db5b40f5-4aa8-4b12-a6b0-2299e728196e" providerId="ADAL" clId="{A1CA1C1A-750C-2F4F-A735-9F9BB5FFD411}" dt="2024-09-17T18:58:44.020" v="118"/>
          <ac:spMkLst>
            <pc:docMk/>
            <pc:sldMk cId="834522882" sldId="350"/>
            <ac:spMk id="11" creationId="{5BA7DE83-25B4-285A-82BD-F06951762D64}"/>
          </ac:spMkLst>
        </pc:spChg>
        <pc:spChg chg="add mod">
          <ac:chgData name="Chroni, Antonia" userId="db5b40f5-4aa8-4b12-a6b0-2299e728196e" providerId="ADAL" clId="{A1CA1C1A-750C-2F4F-A735-9F9BB5FFD411}" dt="2024-09-17T22:58:58.597" v="167"/>
          <ac:spMkLst>
            <pc:docMk/>
            <pc:sldMk cId="834522882" sldId="350"/>
            <ac:spMk id="13" creationId="{23B397BD-1424-CFF6-A7CF-43507282DC5F}"/>
          </ac:spMkLst>
        </pc:spChg>
        <pc:grpChg chg="add del mod">
          <ac:chgData name="Chroni, Antonia" userId="db5b40f5-4aa8-4b12-a6b0-2299e728196e" providerId="ADAL" clId="{A1CA1C1A-750C-2F4F-A735-9F9BB5FFD411}" dt="2024-09-17T22:58:57.445" v="166" actId="478"/>
          <ac:grpSpMkLst>
            <pc:docMk/>
            <pc:sldMk cId="834522882" sldId="350"/>
            <ac:grpSpMk id="5" creationId="{020CA15F-2A81-DE5D-1E5C-03AC70C90FF2}"/>
          </ac:grpSpMkLst>
        </pc:grpChg>
        <pc:picChg chg="del mod">
          <ac:chgData name="Chroni, Antonia" userId="db5b40f5-4aa8-4b12-a6b0-2299e728196e" providerId="ADAL" clId="{A1CA1C1A-750C-2F4F-A735-9F9BB5FFD411}" dt="2024-09-17T18:58:43.284" v="117" actId="478"/>
          <ac:picMkLst>
            <pc:docMk/>
            <pc:sldMk cId="834522882" sldId="350"/>
            <ac:picMk id="7" creationId="{AA24AFF7-6A0C-3B4A-01EC-E1A96C829B52}"/>
          </ac:picMkLst>
        </pc:picChg>
        <pc:picChg chg="mod">
          <ac:chgData name="Chroni, Antonia" userId="db5b40f5-4aa8-4b12-a6b0-2299e728196e" providerId="ADAL" clId="{A1CA1C1A-750C-2F4F-A735-9F9BB5FFD411}" dt="2024-09-17T18:58:44.020" v="118"/>
          <ac:picMkLst>
            <pc:docMk/>
            <pc:sldMk cId="834522882" sldId="350"/>
            <ac:picMk id="9" creationId="{51A17FEC-7467-EBE9-3888-05F2F7CAD9DF}"/>
          </ac:picMkLst>
        </pc:picChg>
        <pc:picChg chg="add mod">
          <ac:chgData name="Chroni, Antonia" userId="db5b40f5-4aa8-4b12-a6b0-2299e728196e" providerId="ADAL" clId="{A1CA1C1A-750C-2F4F-A735-9F9BB5FFD411}" dt="2024-09-17T22:58:58.597" v="167"/>
          <ac:picMkLst>
            <pc:docMk/>
            <pc:sldMk cId="834522882" sldId="350"/>
            <ac:picMk id="12" creationId="{460A5F38-4C2D-4C15-5C39-3CA7E139E580}"/>
          </ac:picMkLst>
        </pc:picChg>
      </pc:sldChg>
      <pc:sldChg chg="addSp delSp modSp mod">
        <pc:chgData name="Chroni, Antonia" userId="db5b40f5-4aa8-4b12-a6b0-2299e728196e" providerId="ADAL" clId="{A1CA1C1A-750C-2F4F-A735-9F9BB5FFD411}" dt="2024-09-17T22:59:15.459" v="175"/>
        <pc:sldMkLst>
          <pc:docMk/>
          <pc:sldMk cId="4087261098" sldId="352"/>
        </pc:sldMkLst>
        <pc:spChg chg="mod">
          <ac:chgData name="Chroni, Antonia" userId="db5b40f5-4aa8-4b12-a6b0-2299e728196e" providerId="ADAL" clId="{A1CA1C1A-750C-2F4F-A735-9F9BB5FFD411}" dt="2024-09-17T18:59:02.410" v="127"/>
          <ac:spMkLst>
            <pc:docMk/>
            <pc:sldMk cId="4087261098" sldId="352"/>
            <ac:spMk id="11" creationId="{69DB9465-C2ED-C1F6-21B4-A1897C02BC53}"/>
          </ac:spMkLst>
        </pc:spChg>
        <pc:spChg chg="add mod">
          <ac:chgData name="Chroni, Antonia" userId="db5b40f5-4aa8-4b12-a6b0-2299e728196e" providerId="ADAL" clId="{A1CA1C1A-750C-2F4F-A735-9F9BB5FFD411}" dt="2024-09-17T22:59:15.459" v="175"/>
          <ac:spMkLst>
            <pc:docMk/>
            <pc:sldMk cId="4087261098" sldId="352"/>
            <ac:spMk id="13" creationId="{A68A3129-4E2B-F258-7534-4FFFF0BCD14D}"/>
          </ac:spMkLst>
        </pc:spChg>
        <pc:grpChg chg="add del mod">
          <ac:chgData name="Chroni, Antonia" userId="db5b40f5-4aa8-4b12-a6b0-2299e728196e" providerId="ADAL" clId="{A1CA1C1A-750C-2F4F-A735-9F9BB5FFD411}" dt="2024-09-17T22:59:14.886" v="174" actId="478"/>
          <ac:grpSpMkLst>
            <pc:docMk/>
            <pc:sldMk cId="4087261098" sldId="352"/>
            <ac:grpSpMk id="8" creationId="{AF97E700-9663-B566-BDBC-5587068B3ACF}"/>
          </ac:grpSpMkLst>
        </pc:grpChg>
        <pc:picChg chg="del">
          <ac:chgData name="Chroni, Antonia" userId="db5b40f5-4aa8-4b12-a6b0-2299e728196e" providerId="ADAL" clId="{A1CA1C1A-750C-2F4F-A735-9F9BB5FFD411}" dt="2024-09-17T18:59:01.731" v="126" actId="478"/>
          <ac:picMkLst>
            <pc:docMk/>
            <pc:sldMk cId="4087261098" sldId="352"/>
            <ac:picMk id="6" creationId="{DBD71146-9760-A0BC-FCB9-A6DEDE0E9DEA}"/>
          </ac:picMkLst>
        </pc:picChg>
        <pc:picChg chg="mod">
          <ac:chgData name="Chroni, Antonia" userId="db5b40f5-4aa8-4b12-a6b0-2299e728196e" providerId="ADAL" clId="{A1CA1C1A-750C-2F4F-A735-9F9BB5FFD411}" dt="2024-09-17T18:59:02.410" v="127"/>
          <ac:picMkLst>
            <pc:docMk/>
            <pc:sldMk cId="4087261098" sldId="352"/>
            <ac:picMk id="9" creationId="{0018C452-556D-FB3A-8379-C690CCBA61B6}"/>
          </ac:picMkLst>
        </pc:picChg>
        <pc:picChg chg="add mod">
          <ac:chgData name="Chroni, Antonia" userId="db5b40f5-4aa8-4b12-a6b0-2299e728196e" providerId="ADAL" clId="{A1CA1C1A-750C-2F4F-A735-9F9BB5FFD411}" dt="2024-09-17T22:59:15.459" v="175"/>
          <ac:picMkLst>
            <pc:docMk/>
            <pc:sldMk cId="4087261098" sldId="352"/>
            <ac:picMk id="12" creationId="{7A5530D6-9EA0-0EFF-206A-A7CB96E6AB15}"/>
          </ac:picMkLst>
        </pc:picChg>
      </pc:sldChg>
      <pc:sldChg chg="addSp delSp modSp mod">
        <pc:chgData name="Chroni, Antonia" userId="db5b40f5-4aa8-4b12-a6b0-2299e728196e" providerId="ADAL" clId="{A1CA1C1A-750C-2F4F-A735-9F9BB5FFD411}" dt="2024-09-17T22:59:19" v="178"/>
        <pc:sldMkLst>
          <pc:docMk/>
          <pc:sldMk cId="1891126768" sldId="353"/>
        </pc:sldMkLst>
        <pc:spChg chg="mod">
          <ac:chgData name="Chroni, Antonia" userId="db5b40f5-4aa8-4b12-a6b0-2299e728196e" providerId="ADAL" clId="{A1CA1C1A-750C-2F4F-A735-9F9BB5FFD411}" dt="2024-09-17T18:59:05.902" v="129"/>
          <ac:spMkLst>
            <pc:docMk/>
            <pc:sldMk cId="1891126768" sldId="353"/>
            <ac:spMk id="9" creationId="{E5C09DA0-7361-F58D-B121-13E08A82528C}"/>
          </ac:spMkLst>
        </pc:spChg>
        <pc:spChg chg="mod">
          <ac:chgData name="Chroni, Antonia" userId="db5b40f5-4aa8-4b12-a6b0-2299e728196e" providerId="ADAL" clId="{A1CA1C1A-750C-2F4F-A735-9F9BB5FFD411}" dt="2024-09-16T18:46:47.687" v="44" actId="20577"/>
          <ac:spMkLst>
            <pc:docMk/>
            <pc:sldMk cId="1891126768" sldId="353"/>
            <ac:spMk id="10" creationId="{4CF57376-2DD0-D7C9-0CEE-57B009D3DC60}"/>
          </ac:spMkLst>
        </pc:spChg>
        <pc:spChg chg="add mod">
          <ac:chgData name="Chroni, Antonia" userId="db5b40f5-4aa8-4b12-a6b0-2299e728196e" providerId="ADAL" clId="{A1CA1C1A-750C-2F4F-A735-9F9BB5FFD411}" dt="2024-09-17T22:59:19" v="178"/>
          <ac:spMkLst>
            <pc:docMk/>
            <pc:sldMk cId="1891126768" sldId="353"/>
            <ac:spMk id="12" creationId="{7DE822AF-34F6-4221-D037-259C1DF2C923}"/>
          </ac:spMkLst>
        </pc:spChg>
        <pc:grpChg chg="add del mod">
          <ac:chgData name="Chroni, Antonia" userId="db5b40f5-4aa8-4b12-a6b0-2299e728196e" providerId="ADAL" clId="{A1CA1C1A-750C-2F4F-A735-9F9BB5FFD411}" dt="2024-09-17T22:59:18.523" v="177" actId="478"/>
          <ac:grpSpMkLst>
            <pc:docMk/>
            <pc:sldMk cId="1891126768" sldId="353"/>
            <ac:grpSpMk id="6" creationId="{AE1CE28F-BD6D-E72C-050B-59EA76D12B13}"/>
          </ac:grpSpMkLst>
        </pc:grpChg>
        <pc:picChg chg="del">
          <ac:chgData name="Chroni, Antonia" userId="db5b40f5-4aa8-4b12-a6b0-2299e728196e" providerId="ADAL" clId="{A1CA1C1A-750C-2F4F-A735-9F9BB5FFD411}" dt="2024-09-17T18:59:05.321" v="128" actId="478"/>
          <ac:picMkLst>
            <pc:docMk/>
            <pc:sldMk cId="1891126768" sldId="353"/>
            <ac:picMk id="3" creationId="{11ECA32D-914C-265B-0A38-1DA4E5772B9B}"/>
          </ac:picMkLst>
        </pc:picChg>
        <pc:picChg chg="mod">
          <ac:chgData name="Chroni, Antonia" userId="db5b40f5-4aa8-4b12-a6b0-2299e728196e" providerId="ADAL" clId="{A1CA1C1A-750C-2F4F-A735-9F9BB5FFD411}" dt="2024-09-17T18:59:05.902" v="129"/>
          <ac:picMkLst>
            <pc:docMk/>
            <pc:sldMk cId="1891126768" sldId="353"/>
            <ac:picMk id="8" creationId="{173986DC-D9A3-18C4-56A0-9CEA758F8229}"/>
          </ac:picMkLst>
        </pc:picChg>
        <pc:picChg chg="add mod">
          <ac:chgData name="Chroni, Antonia" userId="db5b40f5-4aa8-4b12-a6b0-2299e728196e" providerId="ADAL" clId="{A1CA1C1A-750C-2F4F-A735-9F9BB5FFD411}" dt="2024-09-17T22:59:19" v="178"/>
          <ac:picMkLst>
            <pc:docMk/>
            <pc:sldMk cId="1891126768" sldId="353"/>
            <ac:picMk id="11" creationId="{9B4754BA-C318-7684-653C-0C01BEB97694}"/>
          </ac:picMkLst>
        </pc:picChg>
      </pc:sldChg>
      <pc:sldChg chg="addSp delSp modSp mod">
        <pc:chgData name="Chroni, Antonia" userId="db5b40f5-4aa8-4b12-a6b0-2299e728196e" providerId="ADAL" clId="{A1CA1C1A-750C-2F4F-A735-9F9BB5FFD411}" dt="2024-09-17T22:59:06.463" v="171"/>
        <pc:sldMkLst>
          <pc:docMk/>
          <pc:sldMk cId="227717829" sldId="425"/>
        </pc:sldMkLst>
        <pc:spChg chg="mod">
          <ac:chgData name="Chroni, Antonia" userId="db5b40f5-4aa8-4b12-a6b0-2299e728196e" providerId="ADAL" clId="{A1CA1C1A-750C-2F4F-A735-9F9BB5FFD411}" dt="2024-09-17T18:58:53.327" v="123"/>
          <ac:spMkLst>
            <pc:docMk/>
            <pc:sldMk cId="227717829" sldId="425"/>
            <ac:spMk id="6" creationId="{328FA0CF-F898-2E6A-E16C-A6413F14B23C}"/>
          </ac:spMkLst>
        </pc:spChg>
        <pc:spChg chg="add mod">
          <ac:chgData name="Chroni, Antonia" userId="db5b40f5-4aa8-4b12-a6b0-2299e728196e" providerId="ADAL" clId="{A1CA1C1A-750C-2F4F-A735-9F9BB5FFD411}" dt="2024-09-17T22:59:06.463" v="171"/>
          <ac:spMkLst>
            <pc:docMk/>
            <pc:sldMk cId="227717829" sldId="425"/>
            <ac:spMk id="15" creationId="{3052B1AE-7484-3368-0366-0D53B24EFD52}"/>
          </ac:spMkLst>
        </pc:spChg>
        <pc:grpChg chg="add del mod">
          <ac:chgData name="Chroni, Antonia" userId="db5b40f5-4aa8-4b12-a6b0-2299e728196e" providerId="ADAL" clId="{A1CA1C1A-750C-2F4F-A735-9F9BB5FFD411}" dt="2024-09-17T22:59:05.886" v="170" actId="478"/>
          <ac:grpSpMkLst>
            <pc:docMk/>
            <pc:sldMk cId="227717829" sldId="425"/>
            <ac:grpSpMk id="2" creationId="{4969A7C0-A4BD-8BF5-BAC7-50B2274D097B}"/>
          </ac:grpSpMkLst>
        </pc:grpChg>
        <pc:picChg chg="mod">
          <ac:chgData name="Chroni, Antonia" userId="db5b40f5-4aa8-4b12-a6b0-2299e728196e" providerId="ADAL" clId="{A1CA1C1A-750C-2F4F-A735-9F9BB5FFD411}" dt="2024-09-17T18:58:53.327" v="123"/>
          <ac:picMkLst>
            <pc:docMk/>
            <pc:sldMk cId="227717829" sldId="425"/>
            <ac:picMk id="5" creationId="{B80A7B04-5DC8-F699-A8F2-E1F6AF20958B}"/>
          </ac:picMkLst>
        </pc:picChg>
        <pc:picChg chg="add mod">
          <ac:chgData name="Chroni, Antonia" userId="db5b40f5-4aa8-4b12-a6b0-2299e728196e" providerId="ADAL" clId="{A1CA1C1A-750C-2F4F-A735-9F9BB5FFD411}" dt="2024-09-17T22:59:06.463" v="171"/>
          <ac:picMkLst>
            <pc:docMk/>
            <pc:sldMk cId="227717829" sldId="425"/>
            <ac:picMk id="7" creationId="{79AF6C96-CD56-073A-6B69-E99F4FB3E556}"/>
          </ac:picMkLst>
        </pc:picChg>
        <pc:picChg chg="del mod">
          <ac:chgData name="Chroni, Antonia" userId="db5b40f5-4aa8-4b12-a6b0-2299e728196e" providerId="ADAL" clId="{A1CA1C1A-750C-2F4F-A735-9F9BB5FFD411}" dt="2024-09-17T18:58:52.582" v="122" actId="478"/>
          <ac:picMkLst>
            <pc:docMk/>
            <pc:sldMk cId="227717829" sldId="425"/>
            <ac:picMk id="9" creationId="{37D4B711-8BD2-D370-4104-4996149C1F9B}"/>
          </ac:picMkLst>
        </pc:picChg>
      </pc:sldChg>
      <pc:sldChg chg="addSp delSp modSp mod">
        <pc:chgData name="Chroni, Antonia" userId="db5b40f5-4aa8-4b12-a6b0-2299e728196e" providerId="ADAL" clId="{A1CA1C1A-750C-2F4F-A735-9F9BB5FFD411}" dt="2024-09-16T18:43:07.358" v="2"/>
        <pc:sldMkLst>
          <pc:docMk/>
          <pc:sldMk cId="2418204716" sldId="430"/>
        </pc:sldMkLst>
        <pc:spChg chg="add del mod">
          <ac:chgData name="Chroni, Antonia" userId="db5b40f5-4aa8-4b12-a6b0-2299e728196e" providerId="ADAL" clId="{A1CA1C1A-750C-2F4F-A735-9F9BB5FFD411}" dt="2024-09-16T18:43:07.358" v="2"/>
          <ac:spMkLst>
            <pc:docMk/>
            <pc:sldMk cId="2418204716" sldId="430"/>
            <ac:spMk id="2" creationId="{97B3F5EF-F6E3-27F5-0605-1F03C1AF2DA8}"/>
          </ac:spMkLst>
        </pc:spChg>
      </pc:sldChg>
      <pc:sldChg chg="modSp mod">
        <pc:chgData name="Chroni, Antonia" userId="db5b40f5-4aa8-4b12-a6b0-2299e728196e" providerId="ADAL" clId="{A1CA1C1A-750C-2F4F-A735-9F9BB5FFD411}" dt="2024-09-16T18:43:32.162" v="4" actId="113"/>
        <pc:sldMkLst>
          <pc:docMk/>
          <pc:sldMk cId="2934210585" sldId="432"/>
        </pc:sldMkLst>
        <pc:spChg chg="mod">
          <ac:chgData name="Chroni, Antonia" userId="db5b40f5-4aa8-4b12-a6b0-2299e728196e" providerId="ADAL" clId="{A1CA1C1A-750C-2F4F-A735-9F9BB5FFD411}" dt="2024-09-16T18:43:32.162" v="4" actId="113"/>
          <ac:spMkLst>
            <pc:docMk/>
            <pc:sldMk cId="2934210585" sldId="432"/>
            <ac:spMk id="10" creationId="{CDF4B700-9336-C8D3-EFC9-1A6A5C25C3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9/18/24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9/18/24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training is part of the training series organized by the Bioinformatics core at DNB.</a:t>
            </a:r>
          </a:p>
          <a:p>
            <a:r>
              <a:rPr lang="en-US" dirty="0"/>
              <a:t>We will discuss </a:t>
            </a:r>
            <a:r>
              <a:rPr lang="en-US" sz="1800" b="0" i="0" u="none" strike="noStrike" dirty="0">
                <a:solidFill>
                  <a:srgbClr val="212121"/>
                </a:solidFill>
                <a:effectLst/>
                <a:latin typeface="Aptos" panose="020B0004020202020204" pitchFamily="34" charset="0"/>
              </a:rPr>
              <a:t>applications and key steps for RNA-sequencing, QC pre-processing and data analysis.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741759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walk you through the major steps in the RNA-seq experimental </a:t>
            </a:r>
            <a:r>
              <a:rPr lang="en-US" dirty="0" err="1"/>
              <a:t>wf</a:t>
            </a:r>
            <a:r>
              <a:rPr lang="en-US" dirty="0"/>
              <a:t>.</a:t>
            </a:r>
          </a:p>
          <a:p>
            <a:endParaRPr lang="en-US" dirty="0"/>
          </a:p>
          <a:p>
            <a:r>
              <a:rPr lang="en-US" dirty="0"/>
              <a:t>A typical RNA-seq experimental workflow involves the isolation of RNA from samples of interest, generation of sequencing libraries, use of a high-throughput sequencer to produce hundreds of millions of short transcripts, and alignment of reads against a reference genome or transcriptome, and downstream analysis.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16887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on what happens in the lab. Bulk RNA-seq data is generated by extracting total RNA and then isolating RNA specific species by either Poly-A selection, </a:t>
            </a:r>
            <a:r>
              <a:rPr lang="en-US" dirty="0" err="1"/>
              <a:t>Ribo</a:t>
            </a:r>
            <a:r>
              <a:rPr lang="en-US" dirty="0"/>
              <a:t> depletion, or size selection. The isolated RNA is then converted to cDNA so it is more stable for sequencing.</a:t>
            </a:r>
          </a:p>
          <a:p>
            <a:endParaRPr lang="en-US" dirty="0"/>
          </a:p>
          <a:p>
            <a:r>
              <a:rPr lang="en-US" dirty="0"/>
              <a:t>Then, we fragment these transcripts or we convert them to double stranded cDNA and fragment that.</a:t>
            </a:r>
          </a:p>
          <a:p>
            <a:r>
              <a:rPr lang="en-US" dirty="0"/>
              <a:t>The idea with the fragmentation is that typically </a:t>
            </a:r>
            <a:r>
              <a:rPr lang="en-US" dirty="0" err="1"/>
              <a:t>trasncripts</a:t>
            </a:r>
            <a:r>
              <a:rPr lang="en-US" dirty="0"/>
              <a:t> are quite long and </a:t>
            </a:r>
            <a:r>
              <a:rPr lang="en-US" dirty="0" err="1"/>
              <a:t>illumina</a:t>
            </a:r>
            <a:r>
              <a:rPr lang="en-US" dirty="0"/>
              <a:t> sequencing are usually from 10-200 base long reads, so one read is not </a:t>
            </a:r>
            <a:r>
              <a:rPr lang="en-US" dirty="0" err="1"/>
              <a:t>gonna</a:t>
            </a:r>
            <a:r>
              <a:rPr lang="en-US" dirty="0"/>
              <a:t> cover one transcript.</a:t>
            </a:r>
          </a:p>
          <a:p>
            <a:r>
              <a:rPr lang="en-US" dirty="0"/>
              <a:t>And as the sequencing </a:t>
            </a:r>
            <a:r>
              <a:rPr lang="en-US" noProof="0" dirty="0"/>
              <a:t>happens</a:t>
            </a:r>
            <a:r>
              <a:rPr lang="en-US" dirty="0"/>
              <a:t> from the ends of the fragments, we need to have as many fragments as we can to cover the whole length of the transcript, so they fragment and the fragmentation happens in random locations.</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141586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sequencing can happen either from one end of the fragment single end sequencing or from both ends of the fragments which is paired-end sequencing.</a:t>
            </a:r>
          </a:p>
          <a:p>
            <a:endParaRPr lang="en-US" dirty="0"/>
          </a:p>
          <a:p>
            <a:pPr marL="0" lvl="0" indent="0" algn="l" rtl="0">
              <a:spcBef>
                <a:spcPts val="0"/>
              </a:spcBef>
              <a:spcAft>
                <a:spcPts val="0"/>
              </a:spcAft>
              <a:buNone/>
            </a:pPr>
            <a:r>
              <a:rPr lang="en-US" dirty="0"/>
              <a:t>“</a:t>
            </a:r>
            <a:r>
              <a:rPr lang="en-US" sz="1800" dirty="0">
                <a:solidFill>
                  <a:srgbClr val="CCCCCC"/>
                </a:solidFill>
                <a:highlight>
                  <a:srgbClr val="444444"/>
                </a:highlight>
                <a:latin typeface="Roboto"/>
                <a:ea typeface="Roboto"/>
                <a:cs typeface="Roboto"/>
                <a:sym typeface="Roboto"/>
              </a:rPr>
              <a:t>The paired-end sequencing is based on the idea that the initial DNA fragments (longer than the actual read length) is sequenced from both sides. This approach results in two reads per fragment, with the first read in forward orientation and the second read in reverse-complement orientation. The distance between both reads is known. Thus, it can be used as an additional piece of information to improve the read mapping.</a:t>
            </a:r>
          </a:p>
          <a:p>
            <a:pPr marL="0" lvl="0" indent="0" algn="l" rtl="0">
              <a:lnSpc>
                <a:spcPct val="115000"/>
              </a:lnSpc>
              <a:spcBef>
                <a:spcPts val="0"/>
              </a:spcBef>
              <a:spcAft>
                <a:spcPts val="600"/>
              </a:spcAft>
              <a:buNone/>
            </a:pPr>
            <a:r>
              <a:rPr lang="en-US" sz="1800" dirty="0">
                <a:solidFill>
                  <a:srgbClr val="CCCCCC"/>
                </a:solidFill>
                <a:highlight>
                  <a:srgbClr val="444444"/>
                </a:highlight>
                <a:latin typeface="Roboto"/>
                <a:ea typeface="Roboto"/>
                <a:cs typeface="Roboto"/>
                <a:sym typeface="Roboto"/>
              </a:rPr>
              <a:t>With paired-end sequencing, each fragment is more covered than with single-end sequencing (only forward orientation sequenced):</a:t>
            </a:r>
            <a:r>
              <a:rPr lang="en-US" dirty="0"/>
              <a:t>“</a:t>
            </a:r>
          </a:p>
          <a:p>
            <a:endParaRPr lang="en-US" dirty="0"/>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38370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possible to have so-called stranded data so RNA seq can be stranded and also </a:t>
            </a:r>
            <a:r>
              <a:rPr lang="en-US" dirty="0" err="1"/>
              <a:t>unstranded</a:t>
            </a:r>
            <a:r>
              <a:rPr lang="en-US" dirty="0"/>
              <a:t>.</a:t>
            </a:r>
          </a:p>
          <a:p>
            <a:r>
              <a:rPr lang="en-US" dirty="0"/>
              <a:t>If it is stranded, it can be stranded in different ways. So, there are several lab methods, and you need to know which one was used when your data was produced.</a:t>
            </a:r>
          </a:p>
          <a:p>
            <a:r>
              <a:rPr lang="en-US" dirty="0"/>
              <a:t>If you don’t know it’s not a problem as there are analysis tools that can figure that out for you.</a:t>
            </a:r>
          </a:p>
          <a:p>
            <a:endParaRPr lang="en-US" dirty="0"/>
          </a:p>
          <a:p>
            <a:r>
              <a:rPr lang="en-US" dirty="0"/>
              <a:t>So, what does that </a:t>
            </a:r>
            <a:r>
              <a:rPr lang="en-US" dirty="0" err="1"/>
              <a:t>stradness</a:t>
            </a:r>
            <a:r>
              <a:rPr lang="en-US" dirty="0"/>
              <a:t> mean? If you have stranded data, then you can figure out from which strand the parental gene is and this can be useful in situations like this.</a:t>
            </a:r>
          </a:p>
          <a:p>
            <a:r>
              <a:rPr lang="en-US" dirty="0"/>
              <a:t>Here we have a read which maps to this place in the genome and it happens to be that in that location there are two genes, so </a:t>
            </a:r>
            <a:r>
              <a:rPr lang="en-US" dirty="0" err="1"/>
              <a:t>geneA</a:t>
            </a:r>
            <a:r>
              <a:rPr lang="en-US" dirty="0"/>
              <a:t> on the forward </a:t>
            </a:r>
            <a:r>
              <a:rPr lang="en-US" dirty="0" err="1"/>
              <a:t>starnd</a:t>
            </a:r>
            <a:r>
              <a:rPr lang="en-US" dirty="0"/>
              <a:t> and </a:t>
            </a:r>
            <a:r>
              <a:rPr lang="en-US" dirty="0" err="1"/>
              <a:t>geneB</a:t>
            </a:r>
            <a:r>
              <a:rPr lang="en-US" dirty="0"/>
              <a:t> on the reverse strand.</a:t>
            </a:r>
          </a:p>
          <a:p>
            <a:r>
              <a:rPr lang="en-US" dirty="0"/>
              <a:t>If our data were produced under unstrained protocol, we wouldn’t be able to tell if this read comes from a transcript from </a:t>
            </a:r>
            <a:r>
              <a:rPr lang="en-US" dirty="0" err="1"/>
              <a:t>geneA</a:t>
            </a:r>
            <a:r>
              <a:rPr lang="en-US" dirty="0"/>
              <a:t> or </a:t>
            </a:r>
            <a:r>
              <a:rPr lang="en-US" dirty="0" err="1"/>
              <a:t>geneB</a:t>
            </a:r>
            <a:r>
              <a:rPr lang="en-US" dirty="0"/>
              <a:t> and so which one is expressed. If we have stranded data, we can resolve this question. So, when it is possible, it is a good idea to have stranded data.</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115996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RNA targets are more likely to be picked up if they are long, if they are from the 3 prime end, have a particular GC content and have a particular read start sequence.</a:t>
            </a:r>
          </a:p>
          <a:p>
            <a:pPr marL="0" lvl="0" indent="0" algn="l" rtl="0">
              <a:spcBef>
                <a:spcPts val="0"/>
              </a:spcBef>
              <a:spcAft>
                <a:spcPts val="0"/>
              </a:spcAft>
              <a:buNone/>
            </a:pPr>
            <a:r>
              <a:rPr lang="en-US" b="0" i="0" dirty="0">
                <a:solidFill>
                  <a:srgbClr val="222222"/>
                </a:solidFill>
                <a:effectLst/>
                <a:latin typeface="Harding"/>
              </a:rPr>
              <a:t>Ignoring fragment sequence bias impairs transcript abundance estimation when isoform-specific regions have GC content or sequence features that lead to under-representation of fragments, resulting in false positives of predicted expression of isoforms that are expressed poorly or not at all.</a:t>
            </a: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endParaRPr lang="en-US" b="0" i="0" dirty="0">
              <a:solidFill>
                <a:srgbClr val="222222"/>
              </a:solidFill>
              <a:effectLst/>
              <a:latin typeface="Harding"/>
            </a:endParaRPr>
          </a:p>
          <a:p>
            <a:pPr marL="0" lvl="0" indent="0" algn="l" rtl="0">
              <a:spcBef>
                <a:spcPts val="0"/>
              </a:spcBef>
              <a:spcAft>
                <a:spcPts val="0"/>
              </a:spcAft>
              <a:buNone/>
            </a:pPr>
            <a:r>
              <a:rPr lang="en-US" dirty="0"/>
              <a:t>https://</a:t>
            </a:r>
            <a:r>
              <a:rPr lang="en-US" dirty="0" err="1"/>
              <a:t>mikelove.wordpress.com</a:t>
            </a:r>
            <a:r>
              <a:rPr lang="en-US" dirty="0"/>
              <a:t>/2016/09/26/</a:t>
            </a:r>
            <a:r>
              <a:rPr lang="en-US" dirty="0" err="1"/>
              <a:t>rna</a:t>
            </a:r>
            <a:r>
              <a:rPr lang="en-US" dirty="0"/>
              <a:t>-seq-fragment-sequence-bias/</a:t>
            </a:r>
            <a:endParaRPr lang="en-US" b="0" i="0" dirty="0">
              <a:solidFill>
                <a:srgbClr val="222222"/>
              </a:solidFill>
              <a:effectLst/>
              <a:latin typeface="Harding"/>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related biases </a:t>
            </a:r>
            <a:r>
              <a:rPr lang="en" b="1" dirty="0">
                <a:solidFill>
                  <a:schemeClr val="dk1"/>
                </a:solidFill>
                <a:highlight>
                  <a:schemeClr val="lt1"/>
                </a:highlight>
              </a:rPr>
              <a:t>GC bias</a:t>
            </a:r>
            <a:r>
              <a:rPr lang="en" dirty="0">
                <a:solidFill>
                  <a:schemeClr val="dk1"/>
                </a:solidFill>
                <a:highlight>
                  <a:schemeClr val="lt1"/>
                </a:highlight>
              </a:rPr>
              <a:t> - guanine and cytosine bond melts at higher temp - if a sequence has a lot of G’s and C’s.</a:t>
            </a:r>
            <a:endParaRPr dirty="0"/>
          </a:p>
        </p:txBody>
      </p:sp>
    </p:spTree>
    <p:extLst>
      <p:ext uri="{BB962C8B-B14F-4D97-AF65-F5344CB8AC3E}">
        <p14:creationId xmlns:p14="http://schemas.microsoft.com/office/powerpoint/2010/main" val="3235684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Sequence complexity</a:t>
            </a:r>
            <a:r>
              <a:rPr lang="en-US" dirty="0">
                <a:solidFill>
                  <a:schemeClr val="dk1"/>
                </a:solidFill>
                <a:highlight>
                  <a:schemeClr val="lt1"/>
                </a:highlight>
              </a:rPr>
              <a:t> - certain sequences more likely to have primers bound to them (and more likely to be sequenced). </a:t>
            </a:r>
            <a:endParaRPr dirty="0"/>
          </a:p>
        </p:txBody>
      </p:sp>
    </p:spTree>
    <p:extLst>
      <p:ext uri="{BB962C8B-B14F-4D97-AF65-F5344CB8AC3E}">
        <p14:creationId xmlns:p14="http://schemas.microsoft.com/office/powerpoint/2010/main" val="2966936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66fa6a4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66fa6a4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highlight>
                  <a:schemeClr val="lt1"/>
                </a:highlight>
              </a:rPr>
              <a:t>Length bias</a:t>
            </a:r>
            <a:r>
              <a:rPr lang="en-US" dirty="0">
                <a:solidFill>
                  <a:schemeClr val="dk1"/>
                </a:solidFill>
                <a:highlight>
                  <a:schemeClr val="lt1"/>
                </a:highlight>
              </a:rPr>
              <a:t> - longer targets are more likely to be amplified or sequenced. </a:t>
            </a:r>
            <a:r>
              <a:rPr lang="en-US" i="1" dirty="0">
                <a:solidFill>
                  <a:schemeClr val="dk1"/>
                </a:solidFill>
                <a:highlight>
                  <a:schemeClr val="lt1"/>
                </a:highlight>
              </a:rPr>
              <a:t>These biases are worsened by PCR amplification!</a:t>
            </a:r>
          </a:p>
          <a:p>
            <a:pPr marL="0" lvl="0" indent="0" algn="l" rtl="0">
              <a:spcBef>
                <a:spcPts val="0"/>
              </a:spcBef>
              <a:spcAft>
                <a:spcPts val="0"/>
              </a:spcAft>
              <a:buNone/>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i="1" dirty="0">
                <a:solidFill>
                  <a:schemeClr val="accent3"/>
                </a:solidFill>
              </a:rPr>
              <a:t>Many of these biases are worsened by PCR amplification!</a:t>
            </a:r>
          </a:p>
        </p:txBody>
      </p:sp>
    </p:spTree>
    <p:extLst>
      <p:ext uri="{BB962C8B-B14F-4D97-AF65-F5344CB8AC3E}">
        <p14:creationId xmlns:p14="http://schemas.microsoft.com/office/powerpoint/2010/main" val="288858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Example of length bias</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36970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Illumina sequencing, often associated with high-throughput and accurate sequencing technologies, is a popular choice for bulk RNA-Seq. Here’s a detailed breakdown of the steps involved, including specific details relevant to the Hartwell Lab’s typical protocols: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757132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228600">
              <a:buFont typeface="Arial" panose="020B0604020202020204" pitchFamily="34" charset="0"/>
              <a:buNone/>
            </a:pPr>
            <a:r>
              <a:rPr lang="en-US" dirty="0"/>
              <a:t>At the Bioinformatics core at DNB, we support project analysis. We benchmark methods and tools to find the best one depending on the project and data analysis in need. We generate automated pipelines that can allow for reproducibility and can be available upon request for code review process during the paper submission. </a:t>
            </a:r>
          </a:p>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endParaRPr lang="en-US" sz="1800"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have more trainings coming up, so stay tuned, and we are happy to provide trainings on specific sequencing technology or steps of it that is useful to you and your Lab’s needs.</a:t>
            </a:r>
          </a:p>
          <a:p>
            <a:pPr marL="0" lvl="0" indent="-228600">
              <a:buFont typeface="Arial" panose="020B0604020202020204" pitchFamily="34" charset="0"/>
              <a:buNone/>
            </a:pPr>
            <a:r>
              <a:rPr lang="en-US" sz="1800" b="0" i="0" u="none" dirty="0">
                <a:effectLst/>
                <a:latin typeface="Roboto" panose="02000000000000000000" pitchFamily="2" charset="0"/>
              </a:rPr>
              <a:t>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105408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dirty="0">
                <a:solidFill>
                  <a:srgbClr val="C00000"/>
                </a:solidFill>
                <a:highlight>
                  <a:srgbClr val="FF0000"/>
                </a:highlight>
              </a:rPr>
              <a:t> Library Loading: Load the prepared library onto an Illumina flow cell. The flow cell contains lanes where the library fragments will bind and be sequenced.</a:t>
            </a:r>
          </a:p>
          <a:p>
            <a:pPr>
              <a:buFont typeface="Arial" panose="020B0604020202020204" pitchFamily="34" charset="0"/>
              <a:buChar char="•"/>
            </a:pPr>
            <a:r>
              <a:rPr lang="en-US" b="0" dirty="0"/>
              <a:t> Sequencing by Synthesis (SBS): Perform the sequencing on an Illumina platform (e.g., </a:t>
            </a:r>
            <a:r>
              <a:rPr lang="en-US" b="0" dirty="0" err="1"/>
              <a:t>NovaSeq</a:t>
            </a:r>
            <a:r>
              <a:rPr lang="en-US" b="0" dirty="0"/>
              <a:t>, </a:t>
            </a:r>
            <a:r>
              <a:rPr lang="en-US" b="0" dirty="0" err="1"/>
              <a:t>HiSeq</a:t>
            </a:r>
            <a:r>
              <a:rPr lang="en-US" b="0" dirty="0"/>
              <a:t>, </a:t>
            </a:r>
            <a:r>
              <a:rPr lang="en-US" b="0" dirty="0" err="1"/>
              <a:t>MiSeq</a:t>
            </a:r>
            <a:r>
              <a:rPr lang="en-US" b="0" dirty="0"/>
              <a:t>). The SBS process involves:</a:t>
            </a:r>
          </a:p>
          <a:p>
            <a:pPr marL="742950" lvl="1" indent="-285750">
              <a:buFont typeface="Arial" panose="020B0604020202020204" pitchFamily="34" charset="0"/>
              <a:buChar char="•"/>
            </a:pPr>
            <a:r>
              <a:rPr lang="en-US" b="0" dirty="0"/>
              <a:t>Cluster Generation: The cDNA fragments are clonally amplified on the flow cell to create clusters of identical sequences.</a:t>
            </a:r>
          </a:p>
          <a:p>
            <a:pPr marL="742950" lvl="1" indent="-285750">
              <a:buFont typeface="Arial" panose="020B0604020202020204" pitchFamily="34" charset="0"/>
              <a:buChar char="•"/>
            </a:pPr>
            <a:r>
              <a:rPr lang="en-US" b="0" dirty="0"/>
              <a:t>Sequencing: The clusters are sequenced using SBS technology, which reads the sequence of each fragment as nucleotides are incorporated.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148368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cycles determines the number of reads.</a:t>
            </a:r>
          </a:p>
          <a:p>
            <a:endParaRPr lang="en-US" dirty="0"/>
          </a:p>
          <a:p>
            <a:r>
              <a:rPr lang="en-US" dirty="0"/>
              <a:t>https://</a:t>
            </a:r>
            <a:r>
              <a:rPr lang="en-US" dirty="0" err="1"/>
              <a:t>www.youtube.com</a:t>
            </a:r>
            <a:r>
              <a:rPr lang="en-US" dirty="0"/>
              <a:t>/</a:t>
            </a:r>
            <a:r>
              <a:rPr lang="en-US" dirty="0" err="1"/>
              <a:t>watch?v</a:t>
            </a:r>
            <a:r>
              <a:rPr lang="en-US" dirty="0"/>
              <a:t>=fCd6B5HRaZ8</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254233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a very general sense, RNA-seq workflows involves first quantification/alignment. You will also need to conduct quality control steps that check the quality of the sequencing done. You may also want to trim and filter out data that is not trustworthy. After you have a set of reliable data, you need to normalize your data. After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219610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it is a bit more complicated, and we actually have a bit more steps and decisions to make.</a:t>
            </a:r>
          </a:p>
          <a:p>
            <a:r>
              <a:rPr lang="en-US" dirty="0"/>
              <a:t>We are going to discuss these steps in the next slides. For each step there is an analysis tool with each to require a specific file format as shown here.</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0905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40384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3391985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3165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3784059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65754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What is </a:t>
            </a:r>
            <a:r>
              <a:rPr lang="en-US" sz="1800" dirty="0" err="1"/>
              <a:t>phred</a:t>
            </a:r>
            <a:r>
              <a:rPr lang="en-US" sz="1800" dirty="0"/>
              <a:t> score?</a:t>
            </a:r>
          </a:p>
          <a:p>
            <a:endParaRPr lang="en-US" dirty="0"/>
          </a:p>
          <a:p>
            <a:r>
              <a:rPr lang="en-US" dirty="0"/>
              <a:t>A Phred score is a measure of the quality of a nucleotide base call in DNA sequencing. It was developed by Phil Green and named after him. </a:t>
            </a:r>
          </a:p>
          <a:p>
            <a:r>
              <a:rPr lang="en-US" dirty="0"/>
              <a:t>The score quantifies the probability that a given base call is incorrect, with higher scores indicating higher confidence in the accuracy of the base call.</a:t>
            </a:r>
          </a:p>
          <a:p>
            <a:r>
              <a:rPr lang="en-US" dirty="0"/>
              <a:t>In simpler terms, a Phred score is used to assess the reliability of the data obtained from sequencing. </a:t>
            </a:r>
          </a:p>
          <a:p>
            <a:endParaRPr lang="en-US" dirty="0"/>
          </a:p>
          <a:p>
            <a:r>
              <a:rPr lang="en-US" dirty="0"/>
              <a:t>The score is logarithmically related to the probability of an error, so a higher score means a lower chance of an error. For example, a Phred score of 20 indicates a 1 in 100 chance of an error (or a 99% accuracy), while a Phred score of 30 indicates a 1 in 1000 chance of an error (or a 99.9% accuracy).</a:t>
            </a:r>
          </a:p>
          <a:p>
            <a:endParaRPr lang="en-US" dirty="0"/>
          </a:p>
          <a:p>
            <a:r>
              <a:rPr lang="en-US" dirty="0"/>
              <a:t>Phred scores are widely used in bioinformatics and genomics to evaluate and filter sequencing data, helping to ensure that the analysis is based on high-quality information.</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77960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analysis and trainings are available at our GitHub account. GitHub is a developer’s platform</a:t>
            </a:r>
            <a:r>
              <a:rPr lang="en-US" b="0" i="0" dirty="0">
                <a:solidFill>
                  <a:srgbClr val="BFBFBF"/>
                </a:solidFill>
                <a:effectLst/>
                <a:latin typeface="Google Sans"/>
              </a:rPr>
              <a:t> used for </a:t>
            </a:r>
            <a:r>
              <a:rPr lang="en-US" b="0" i="0" dirty="0">
                <a:solidFill>
                  <a:srgbClr val="FFFFFF"/>
                </a:solidFill>
                <a:effectLst/>
                <a:latin typeface="Google Sans"/>
              </a:rPr>
              <a:t>storing, tracking, and collaborating on software/ research projects</a:t>
            </a:r>
            <a:r>
              <a:rPr lang="en-US" b="0" i="0" dirty="0">
                <a:solidFill>
                  <a:srgbClr val="BFBFBF"/>
                </a:solidFill>
                <a:effectLst/>
                <a:latin typeface="Google Sans"/>
              </a:rPr>
              <a:t>. </a:t>
            </a:r>
            <a:endParaRPr lang="en-US" dirty="0"/>
          </a:p>
          <a:p>
            <a:r>
              <a:rPr lang="en-US" dirty="0"/>
              <a:t>That being said projects at St </a:t>
            </a:r>
            <a:r>
              <a:rPr lang="en-US" dirty="0" err="1"/>
              <a:t>jude</a:t>
            </a:r>
            <a:r>
              <a:rPr lang="en-US" dirty="0"/>
              <a:t> will remain private until publication of the paper related to the project, but they will be accessible to members of the repository.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185355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cab pipeline showing how the alignment occurs, de-duplicate reads, index them, calculate expression. Expression files come in different files based on normalization</a:t>
            </a:r>
          </a:p>
          <a:p>
            <a:endParaRPr lang="en-US" dirty="0"/>
          </a:p>
          <a:p>
            <a:r>
              <a:rPr lang="en-US" dirty="0"/>
              <a:t>-MARKDUPLICATES: marks duplicates– you don’t want to remove them, same read per kb</a:t>
            </a:r>
          </a:p>
          <a:p>
            <a:r>
              <a:rPr lang="en-US" dirty="0"/>
              <a:t>-PICARD: basic calculations for everything</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415060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RSEM (RNA-Seq by Expectation Maximization) is an accurate and user-friendly software tool for quantifying transcript abundances from RNA-Seq data. As it does not rely on the existence of a reference genome, it is particularly useful for quantification with de novo transcriptome assemblies. In addition, RSEM has enabled valuable guidance for cost-efficient design of quantification experiments with RNA-Seq, which is currently relatively expensive.</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301784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RNA Quality Assessment -&gt; Quality Check: Evaluate RNA integrity and quantity using:</a:t>
            </a:r>
          </a:p>
          <a:p>
            <a:pPr marL="742950" lvl="1" indent="-285750">
              <a:buFont typeface="Arial" panose="020B0604020202020204" pitchFamily="34" charset="0"/>
              <a:buChar char="•"/>
            </a:pPr>
            <a:r>
              <a:rPr lang="en-US" b="0" dirty="0"/>
              <a:t>Bioanalyzer/</a:t>
            </a:r>
            <a:r>
              <a:rPr lang="en-US" b="0" dirty="0" err="1"/>
              <a:t>TapeStation</a:t>
            </a:r>
            <a:r>
              <a:rPr lang="en-US" b="0" dirty="0"/>
              <a:t>: Measure RNA Integrity Number (RIN) or RNA Quality Score (RQS). A high RIN (&gt;7) indicates good quality RNA.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1259695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RAW: Reads included in the original FASTQs.</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TRIMMED: Reads extracted from the raw reads after adapter trimming by using "trim-galore".</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MAPPED: Reads include uniquely and multiple mapped reads while excluding those mapped to too many loci.</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UNMAPPED: Reads include unmapped reads due to 1) too many mismatches; 2) too short; 3) all other.</a:t>
            </a:r>
          </a:p>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u="none" strike="noStrike" kern="1200" dirty="0">
                <a:solidFill>
                  <a:schemeClr val="tx1"/>
                </a:solidFill>
                <a:effectLst/>
                <a:latin typeface="+mn-lt"/>
                <a:ea typeface="+mn-ea"/>
                <a:cs typeface="+mn-cs"/>
              </a:rPr>
              <a:t>ATTENTION: Starting from Nov. 22nd, 2020, the </a:t>
            </a:r>
            <a:r>
              <a:rPr lang="en-US" sz="1800" i="0" u="none" strike="noStrike" kern="1200" dirty="0" err="1">
                <a:solidFill>
                  <a:schemeClr val="tx1"/>
                </a:solidFill>
                <a:effectLst/>
                <a:latin typeface="+mn-lt"/>
                <a:ea typeface="+mn-ea"/>
                <a:cs typeface="+mn-cs"/>
              </a:rPr>
              <a:t>RNAseq</a:t>
            </a:r>
            <a:r>
              <a:rPr lang="en-US" sz="1800" i="0" u="none" strike="noStrike" kern="1200" dirty="0">
                <a:solidFill>
                  <a:schemeClr val="tx1"/>
                </a:solidFill>
                <a:effectLst/>
                <a:latin typeface="+mn-lt"/>
                <a:ea typeface="+mn-ea"/>
                <a:cs typeface="+mn-cs"/>
              </a:rPr>
              <a:t> mapping pipeline is updated to deliver a BAM file with duplicate reads marked by </a:t>
            </a:r>
            <a:r>
              <a:rPr lang="en-US" sz="1800" i="0" u="sng" kern="1200" dirty="0">
                <a:solidFill>
                  <a:schemeClr val="tx1"/>
                </a:solidFill>
                <a:effectLst/>
                <a:latin typeface="+mn-lt"/>
                <a:ea typeface="+mn-ea"/>
                <a:cs typeface="+mn-cs"/>
                <a:hlinkClick r:id="rId3"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rPr>
              <a:t>GATK</a:t>
            </a:r>
            <a:r>
              <a:rPr lang="en-US" sz="1800" i="0" u="none" strike="noStrike" kern="1200" dirty="0">
                <a:solidFill>
                  <a:schemeClr val="tx1"/>
                </a:solidFill>
                <a:effectLst/>
                <a:latin typeface="+mn-lt"/>
                <a:ea typeface="+mn-ea"/>
                <a:cs typeface="+mn-cs"/>
              </a:rPr>
              <a:t>, after it is generated by STAR.</a:t>
            </a:r>
            <a:endParaRPr lang="en-US" sz="1800"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237464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220947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570954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3815163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74254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2193281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45202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3349424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A sample receiving a "warning" status does not necessarily mean that you can't use the sample for downstream analysis. However, we do suggest follow-up analyses for these samples. Please see the FAQ below for more details. If you are unsure of whether your sample quality is good enough to be used in downstream analysis, please contact the Center for Applied Bioinformatics.</a:t>
            </a:r>
          </a:p>
          <a:p>
            <a:endParaRPr lang="en-US" b="0" i="0" dirty="0">
              <a:solidFill>
                <a:srgbClr val="172B4D"/>
              </a:solidFill>
              <a:effectLst/>
              <a:latin typeface="-apple-system"/>
            </a:endParaRPr>
          </a:p>
          <a:p>
            <a:r>
              <a:rPr lang="en-US" b="0" i="0" dirty="0">
                <a:solidFill>
                  <a:srgbClr val="172B4D"/>
                </a:solidFill>
                <a:effectLst/>
                <a:latin typeface="-apple-system"/>
              </a:rPr>
              <a:t>There are two flags: pass/warning – or how far off I am off this difference/pass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2906231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1003095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Generally, we expect a majority of reads to be in exons. A large number of intronic/intergenic reads can indicate DNA contamination, but a high number of intronic reads may be expected for total RNA preparations as pre-mRNAs are not </a:t>
            </a:r>
            <a:r>
              <a:rPr lang="en-US" sz="1800" kern="1200" dirty="0" err="1">
                <a:solidFill>
                  <a:schemeClr val="tx1"/>
                </a:solidFill>
                <a:effectLst/>
                <a:latin typeface="+mn-lt"/>
                <a:ea typeface="+mn-ea"/>
                <a:cs typeface="+mn-cs"/>
              </a:rPr>
              <a:t>explicitely</a:t>
            </a:r>
            <a:r>
              <a:rPr lang="en-US" sz="1800" kern="1200" dirty="0">
                <a:solidFill>
                  <a:schemeClr val="tx1"/>
                </a:solidFill>
                <a:effectLst/>
                <a:latin typeface="+mn-lt"/>
                <a:ea typeface="+mn-ea"/>
                <a:cs typeface="+mn-cs"/>
              </a:rPr>
              <a:t> excluded. DNA contamination is usually apparent by eye when viewing in IGV, as many intergenic reads will be apparent. Additionally, nascent transcription (which brain tissue has a lot of) and high levels of transcriptional activity can contribute to a high number of intronic reads. As such, these ranges can vary quite a bit by tissue/cell type and library preparation methods.</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394107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tx1"/>
                </a:solidFill>
              </a:rPr>
              <a:t>If you are slightly off this distribution, it might be okay.</a:t>
            </a:r>
          </a:p>
          <a:p>
            <a:r>
              <a:rPr lang="en-US" sz="1800" dirty="0">
                <a:solidFill>
                  <a:schemeClr val="tx1"/>
                </a:solidFill>
              </a:rPr>
              <a:t>If it’s way away from distribution, you may be concerned, and you should reach out for help.</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471816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Extension of the previous table (missing part of the table) but this summarizes up the metrics that will indicate pass/warning for the sample.</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4175292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893296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324736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into the aforementioned steps involved.</a:t>
            </a:r>
          </a:p>
          <a:p>
            <a:r>
              <a:rPr lang="en-US" dirty="0"/>
              <a:t>So, when you have your raw data, essentially you have your sequencing reads so, let’s say about 100 base pair long sequences. Now we need to put identity on them. Where do they come from?</a:t>
            </a:r>
          </a:p>
          <a:p>
            <a:r>
              <a:rPr lang="en-US" dirty="0"/>
              <a:t>To do that, we align these reads to the reference genome. Once we know their location in the reference genome, we can compare that information to the annotation information of that genome.</a:t>
            </a:r>
          </a:p>
          <a:p>
            <a:r>
              <a:rPr lang="en-US" dirty="0"/>
              <a:t>In other words, we know where the genes are located, </a:t>
            </a:r>
            <a:r>
              <a:rPr lang="en-US" dirty="0" err="1"/>
              <a:t>eg</a:t>
            </a:r>
            <a:r>
              <a:rPr lang="en-US" dirty="0"/>
              <a:t> we know gene A and </a:t>
            </a:r>
            <a:r>
              <a:rPr lang="en-US" dirty="0" err="1"/>
              <a:t>geneB</a:t>
            </a:r>
            <a:r>
              <a:rPr lang="en-US" dirty="0"/>
              <a:t> is here. </a:t>
            </a:r>
          </a:p>
          <a:p>
            <a:r>
              <a:rPr lang="en-US" dirty="0"/>
              <a:t>Then we match that information with the reads and then we can just count the number of the reads per gene, e.g. </a:t>
            </a:r>
            <a:r>
              <a:rPr lang="en-US" dirty="0" err="1"/>
              <a:t>genea</a:t>
            </a:r>
            <a:r>
              <a:rPr lang="en-US" dirty="0"/>
              <a:t> has 6reads and </a:t>
            </a:r>
            <a:r>
              <a:rPr lang="en-US" dirty="0" err="1"/>
              <a:t>geneb</a:t>
            </a:r>
            <a:r>
              <a:rPr lang="en-US" dirty="0"/>
              <a:t> has 11 reads. Essentially this is an estimate of the expression level of that gene.</a:t>
            </a:r>
          </a:p>
          <a:p>
            <a:endParaRPr lang="en-US" dirty="0"/>
          </a:p>
          <a:p>
            <a:r>
              <a:rPr lang="en-US" dirty="0"/>
              <a:t>We do this for all the samples and then we can combine the results </a:t>
            </a:r>
            <a:r>
              <a:rPr lang="en-US" dirty="0" err="1"/>
              <a:t>eg</a:t>
            </a:r>
            <a:r>
              <a:rPr lang="en-US" dirty="0"/>
              <a:t> to a table. So here we have six samples from 2 different groups, and the gens and their reads per sample.</a:t>
            </a:r>
          </a:p>
          <a:p>
            <a:endParaRPr lang="en-US" dirty="0"/>
          </a:p>
          <a:p>
            <a:r>
              <a:rPr lang="en-US" dirty="0"/>
              <a:t>This is of course a simplification but this can give </a:t>
            </a:r>
            <a:r>
              <a:rPr lang="en-US" dirty="0" err="1"/>
              <a:t>uou</a:t>
            </a:r>
            <a:r>
              <a:rPr lang="en-US" dirty="0"/>
              <a:t> the idea of what we are doing.</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1066130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2480117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doesn’t mean that the genes in sample 2 were transcribed twice as much as in the sample 1. but that the sample2 had fewer low-quality reads and might have landed on more spots on the flow cell than sample1. However, the read counts doesn’t indicate that. So, we need to adjust the reads per gene to reflect the differences in how many reads were assigned to each sample.</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379033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includes a brief background on what is and how we can leverage gene expression data.</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will discuss the </a:t>
            </a:r>
            <a:r>
              <a:rPr lang="en-US" sz="1800" b="0" i="0" u="none" strike="noStrike" dirty="0">
                <a:solidFill>
                  <a:srgbClr val="212121"/>
                </a:solidFill>
                <a:effectLst/>
                <a:latin typeface="Aptos" panose="020B0004020202020204" pitchFamily="34" charset="0"/>
              </a:rPr>
              <a:t>preprocessing and alignment pipeline along with how to read the QC metrics reports generated by CAB. We will discuss some ideas for downstream analysis workflow.</a:t>
            </a:r>
            <a:endParaRPr lang="en-US" b="0" i="0" u="none" strike="noStrike" dirty="0">
              <a:solidFill>
                <a:srgbClr val="212121"/>
              </a:solidFill>
              <a:effectLst/>
              <a:latin typeface="Aptos" panose="020B0004020202020204" pitchFamily="34" charset="0"/>
            </a:endParaRP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the raw counts: you will get all 4 files from CAB along with the QC reports.</a:t>
            </a:r>
          </a:p>
          <a:p>
            <a:endParaRPr lang="en-US" dirty="0"/>
          </a:p>
          <a:p>
            <a:pPr marL="285750" indent="-285750">
              <a:buFont typeface="Arial" panose="020B0604020202020204" pitchFamily="34" charset="0"/>
              <a:buChar char="•"/>
            </a:pPr>
            <a:r>
              <a:rPr lang="en-US" dirty="0"/>
              <a:t>Plotting and comparing differential expression are different!</a:t>
            </a:r>
          </a:p>
          <a:p>
            <a:pPr marL="285750" indent="-285750">
              <a:buFont typeface="Arial" panose="020B0604020202020204" pitchFamily="34" charset="0"/>
              <a:buChar char="•"/>
            </a:pPr>
            <a:r>
              <a:rPr lang="en-US" dirty="0"/>
              <a:t>More common files these days: CPM, TPM</a:t>
            </a:r>
          </a:p>
          <a:p>
            <a:pPr marL="285750" indent="-285750">
              <a:buFont typeface="Arial" panose="020B0604020202020204" pitchFamily="34" charset="0"/>
              <a:buChar char="•"/>
            </a:pPr>
            <a:r>
              <a:rPr lang="en-US" dirty="0"/>
              <a:t>Ratio distribution: individual ration per sample; </a:t>
            </a:r>
          </a:p>
          <a:p>
            <a:pPr marL="285750" indent="-285750">
              <a:buFont typeface="Arial" panose="020B0604020202020204" pitchFamily="34" charset="0"/>
              <a:buChar char="•"/>
            </a:pPr>
            <a:r>
              <a:rPr lang="en-US" dirty="0"/>
              <a:t>10 samples before; now it is 2 that you can collapse and get signal from (because of the sequence depth is higher) – min req of min 2 samples</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55</a:t>
            </a:fld>
            <a:endParaRPr lang="en-US"/>
          </a:p>
        </p:txBody>
      </p:sp>
    </p:spTree>
    <p:extLst>
      <p:ext uri="{BB962C8B-B14F-4D97-AF65-F5344CB8AC3E}">
        <p14:creationId xmlns:p14="http://schemas.microsoft.com/office/powerpoint/2010/main" val="1648708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Normal linear modeling strategies are presented for analyzing read counts from RNA-seq experiments.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The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method estimates the mean-variance relationship of the log-counts, generates a precision weight for each observation and enters these into the </a:t>
            </a:r>
            <a:r>
              <a:rPr lang="en-US" sz="1800" b="0" i="0" kern="1200" dirty="0" err="1">
                <a:solidFill>
                  <a:schemeClr val="tx1"/>
                </a:solidFill>
                <a:effectLst/>
                <a:latin typeface="+mn-lt"/>
                <a:ea typeface="+mn-ea"/>
                <a:cs typeface="+mn-cs"/>
              </a:rPr>
              <a:t>limma</a:t>
            </a:r>
            <a:r>
              <a:rPr lang="en-US" sz="1800" b="0" i="0" kern="1200" dirty="0">
                <a:solidFill>
                  <a:schemeClr val="tx1"/>
                </a:solidFill>
                <a:effectLst/>
                <a:latin typeface="+mn-lt"/>
                <a:ea typeface="+mn-ea"/>
                <a:cs typeface="+mn-cs"/>
              </a:rPr>
              <a:t> empirical Bayes analysis pipeline. </a:t>
            </a:r>
          </a:p>
          <a:p>
            <a:pPr marL="285750" marR="0" lvl="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This opens access for RNA-seq analysts to a large body of methodology developed for microarrays. Simulation studies show that </a:t>
            </a:r>
            <a:r>
              <a:rPr lang="en-US" sz="1800" b="0" i="0" kern="1200" dirty="0" err="1">
                <a:solidFill>
                  <a:schemeClr val="tx1"/>
                </a:solidFill>
                <a:effectLst/>
                <a:latin typeface="+mn-lt"/>
                <a:ea typeface="+mn-ea"/>
                <a:cs typeface="+mn-cs"/>
              </a:rPr>
              <a:t>voom</a:t>
            </a:r>
            <a:r>
              <a:rPr lang="en-US" sz="1800" b="0" i="0" kern="1200" dirty="0">
                <a:solidFill>
                  <a:schemeClr val="tx1"/>
                </a:solidFill>
                <a:effectLst/>
                <a:latin typeface="+mn-lt"/>
                <a:ea typeface="+mn-ea"/>
                <a:cs typeface="+mn-cs"/>
              </a:rPr>
              <a:t> performs as well or better than count-based RNA-seq methods even when the data are generated according to the assumptions of the earlier methods. Two case studies illustrate the use of linear modeling and gene set testing methods.</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mn-lt"/>
              <a:ea typeface="+mn-ea"/>
              <a:cs typeface="+mn-cs"/>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log2FC change: it’s relevant to your experiment.</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logCPM</a:t>
            </a:r>
            <a:r>
              <a:rPr lang="en-US" sz="1800" b="0" i="0" kern="1200" dirty="0">
                <a:solidFill>
                  <a:schemeClr val="tx1"/>
                </a:solidFill>
                <a:effectLst/>
                <a:latin typeface="+mn-lt"/>
                <a:ea typeface="+mn-ea"/>
                <a:cs typeface="+mn-cs"/>
              </a:rPr>
              <a:t>: it is comparable across experiments.</a:t>
            </a:r>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56</a:t>
            </a:fld>
            <a:endParaRPr lang="en-US"/>
          </a:p>
        </p:txBody>
      </p:sp>
    </p:spTree>
    <p:extLst>
      <p:ext uri="{BB962C8B-B14F-4D97-AF65-F5344CB8AC3E}">
        <p14:creationId xmlns:p14="http://schemas.microsoft.com/office/powerpoint/2010/main" val="3862314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After the data has been normalized you are ready to conduct your downstream analyses. This will be highly dependent on the original goals and questions of your experiment. It may include dimension reduction, differential expression, or any number of other analyses. </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57</a:t>
            </a:fld>
            <a:endParaRPr lang="en-US"/>
          </a:p>
        </p:txBody>
      </p:sp>
    </p:spTree>
    <p:extLst>
      <p:ext uri="{BB962C8B-B14F-4D97-AF65-F5344CB8AC3E}">
        <p14:creationId xmlns:p14="http://schemas.microsoft.com/office/powerpoint/2010/main" val="729245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preloaded and then you can figure out what you need to analyze/visualize. Or you can use your own data!</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58</a:t>
            </a:fld>
            <a:endParaRPr lang="en-US"/>
          </a:p>
        </p:txBody>
      </p:sp>
    </p:spTree>
    <p:extLst>
      <p:ext uri="{BB962C8B-B14F-4D97-AF65-F5344CB8AC3E}">
        <p14:creationId xmlns:p14="http://schemas.microsoft.com/office/powerpoint/2010/main" val="1796259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59</a:t>
            </a:fld>
            <a:endParaRPr lang="en-US"/>
          </a:p>
        </p:txBody>
      </p:sp>
    </p:spTree>
    <p:extLst>
      <p:ext uri="{BB962C8B-B14F-4D97-AF65-F5344CB8AC3E}">
        <p14:creationId xmlns:p14="http://schemas.microsoft.com/office/powerpoint/2010/main" val="351900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Bulk RNA-seq</a:t>
            </a:r>
            <a:r>
              <a:rPr lang="en-US" dirty="0"/>
              <a:t> involves extracting RNA from a mixed population of cells or tissues and sequencing it to determine the quantity and sequence of RNA transcripts. </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This method provides an average gene expression profile for the entire sample, reflecting the combined expression patterns of all cells within that sample.</a:t>
            </a:r>
          </a:p>
          <a:p>
            <a:endParaRPr lang="en-US" dirty="0"/>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can measure tissue gene expression levels that are average expression profiles of individual cells so to speak.</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So, we sequence a number of reads that you can decide that yourself, what </a:t>
            </a:r>
            <a:r>
              <a:rPr lang="en-US" dirty="0" err="1"/>
              <a:t>trasncripts</a:t>
            </a:r>
            <a:r>
              <a:rPr lang="en-US" dirty="0"/>
              <a:t> are present in your cells, and you aim to have a snapshot of the situation.</a:t>
            </a: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https://</a:t>
            </a:r>
            <a:r>
              <a:rPr lang="en-US" dirty="0" err="1"/>
              <a:t>www.technologynetworks.com</a:t>
            </a:r>
            <a:r>
              <a:rPr lang="en-US" dirty="0"/>
              <a:t>/genomics/articles/recent-advances-in-single-cell-genomics-techniques-324695</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389514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information then you can answer various questions so if you have for example two different sample groups, let’s say normal samples and tumor samples, you can look for differentially expressed genes.</a:t>
            </a:r>
          </a:p>
          <a:p>
            <a:r>
              <a:rPr lang="en-US" dirty="0"/>
              <a:t>You can also see if between those conditions there are differences between isoforms which are expressed.</a:t>
            </a:r>
          </a:p>
          <a:p>
            <a:endParaRPr lang="en-US" dirty="0"/>
          </a:p>
          <a:p>
            <a:r>
              <a:rPr lang="en-US" dirty="0"/>
              <a:t>On the other hand, you can discover new transcripts or  even new genes or even ne whole transcriptomes.</a:t>
            </a:r>
          </a:p>
          <a:p>
            <a:r>
              <a:rPr lang="en-US" dirty="0"/>
              <a:t>You can also look for genomic variants and allele-specific expression.</a:t>
            </a:r>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399613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In summary, bulk RNA-seq is a versatile and powerful tool for investigating gene expression and transcriptome dynamics, with broad applications in research, medicine, and biotechnology.</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5450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latin typeface="Calibri" charset="0"/>
                <a:ea typeface="ＭＳ Ｐゴシック" charset="0"/>
              </a:rPr>
              <a:t>RNA is fragile compared to DNA (easily degraded)</a:t>
            </a:r>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9/18/24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3079920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ch Slide Option 3">
    <p:spTree>
      <p:nvGrpSpPr>
        <p:cNvPr id="1" name=""/>
        <p:cNvGrpSpPr/>
        <p:nvPr/>
      </p:nvGrpSpPr>
      <p:grpSpPr>
        <a:xfrm>
          <a:off x="0" y="0"/>
          <a:ext cx="0" cy="0"/>
          <a:chOff x="0" y="0"/>
          <a:chExt cx="0" cy="0"/>
        </a:xfrm>
      </p:grpSpPr>
      <p:pic>
        <p:nvPicPr>
          <p:cNvPr id="6" name="Picture 5" descr="A picture containing text, monitor, screenshot, electronics&#10;&#10;Description automatically generated">
            <a:extLst>
              <a:ext uri="{FF2B5EF4-FFF2-40B4-BE49-F238E27FC236}">
                <a16:creationId xmlns:a16="http://schemas.microsoft.com/office/drawing/2014/main" id="{4006B8C9-BD15-8748-9177-8D637995F591}"/>
              </a:ext>
            </a:extLst>
          </p:cNvPr>
          <p:cNvPicPr>
            <a:picLocks noChangeAspect="1"/>
          </p:cNvPicPr>
          <p:nvPr userDrawn="1"/>
        </p:nvPicPr>
        <p:blipFill>
          <a:blip r:embed="rId2"/>
          <a:stretch>
            <a:fillRect/>
          </a:stretch>
        </p:blipFill>
        <p:spPr>
          <a:xfrm>
            <a:off x="2743200" y="1998663"/>
            <a:ext cx="12801600" cy="7289800"/>
          </a:xfrm>
          <a:prstGeom prst="rect">
            <a:avLst/>
          </a:prstGeom>
        </p:spPr>
      </p:pic>
      <p:sp>
        <p:nvSpPr>
          <p:cNvPr id="7" name="Text Placeholder 4">
            <a:extLst>
              <a:ext uri="{FF2B5EF4-FFF2-40B4-BE49-F238E27FC236}">
                <a16:creationId xmlns:a16="http://schemas.microsoft.com/office/drawing/2014/main" id="{C268E182-72DF-474D-98C2-7AF7962E1644}"/>
              </a:ext>
            </a:extLst>
          </p:cNvPr>
          <p:cNvSpPr>
            <a:spLocks noGrp="1"/>
          </p:cNvSpPr>
          <p:nvPr>
            <p:ph type="body" sz="quarter" idx="11" hasCustomPrompt="1"/>
          </p:nvPr>
        </p:nvSpPr>
        <p:spPr>
          <a:xfrm>
            <a:off x="2138106" y="694754"/>
            <a:ext cx="14011785" cy="891160"/>
          </a:xfrm>
        </p:spPr>
        <p:txBody>
          <a:bodyPr>
            <a:noAutofit/>
          </a:bodyPr>
          <a:lstStyle>
            <a:lvl1pPr marL="0" indent="0" algn="ctr">
              <a:buNone/>
              <a:defRPr sz="4700" b="1" i="0">
                <a:solidFill>
                  <a:srgbClr val="00437B"/>
                </a:solidFill>
                <a:latin typeface="Arial" panose="020B0604020202020204" pitchFamily="34" charset="0"/>
                <a:cs typeface="Arial" panose="020B0604020202020204" pitchFamily="34" charset="0"/>
              </a:defRPr>
            </a:lvl1pPr>
          </a:lstStyle>
          <a:p>
            <a:pPr lvl="0"/>
            <a:r>
              <a:rPr lang="en-US"/>
              <a:t>Title goes here Arial Bold 36 pt.</a:t>
            </a:r>
          </a:p>
        </p:txBody>
      </p:sp>
      <p:sp>
        <p:nvSpPr>
          <p:cNvPr id="15" name="Picture Placeholder 14">
            <a:extLst>
              <a:ext uri="{FF2B5EF4-FFF2-40B4-BE49-F238E27FC236}">
                <a16:creationId xmlns:a16="http://schemas.microsoft.com/office/drawing/2014/main" id="{DA97E065-F123-5247-B244-C995D83A793D}"/>
              </a:ext>
            </a:extLst>
          </p:cNvPr>
          <p:cNvSpPr>
            <a:spLocks noGrp="1"/>
          </p:cNvSpPr>
          <p:nvPr>
            <p:ph type="pic" sz="quarter" idx="28"/>
          </p:nvPr>
        </p:nvSpPr>
        <p:spPr>
          <a:xfrm>
            <a:off x="4114800" y="2314575"/>
            <a:ext cx="10044113" cy="6300787"/>
          </a:xfrm>
        </p:spPr>
        <p:txBody>
          <a:bodyPr/>
          <a:lstStyle/>
          <a:p>
            <a:endParaRPr lang="en-US"/>
          </a:p>
        </p:txBody>
      </p:sp>
      <p:sp>
        <p:nvSpPr>
          <p:cNvPr id="10" name="Rectangle 9">
            <a:extLst>
              <a:ext uri="{FF2B5EF4-FFF2-40B4-BE49-F238E27FC236}">
                <a16:creationId xmlns:a16="http://schemas.microsoft.com/office/drawing/2014/main" id="{0AFBB61A-CB50-4543-A847-097040922552}"/>
              </a:ext>
            </a:extLst>
          </p:cNvPr>
          <p:cNvSpPr/>
          <p:nvPr userDrawn="1"/>
        </p:nvSpPr>
        <p:spPr>
          <a:xfrm>
            <a:off x="1" y="9765792"/>
            <a:ext cx="18287999" cy="521208"/>
          </a:xfrm>
          <a:prstGeom prst="rect">
            <a:avLst/>
          </a:prstGeom>
          <a:gradFill>
            <a:gsLst>
              <a:gs pos="0">
                <a:srgbClr val="D11947"/>
              </a:gs>
              <a:gs pos="100000">
                <a:srgbClr val="8D00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1" name="Picture 10">
            <a:extLst>
              <a:ext uri="{FF2B5EF4-FFF2-40B4-BE49-F238E27FC236}">
                <a16:creationId xmlns:a16="http://schemas.microsoft.com/office/drawing/2014/main" id="{DC294878-5D80-834C-8BC4-55D5F0FD3C65}"/>
              </a:ext>
            </a:extLst>
          </p:cNvPr>
          <p:cNvPicPr>
            <a:picLocks noChangeAspect="1"/>
          </p:cNvPicPr>
          <p:nvPr userDrawn="1"/>
        </p:nvPicPr>
        <p:blipFill>
          <a:blip r:embed="rId3"/>
          <a:stretch>
            <a:fillRect/>
          </a:stretch>
        </p:blipFill>
        <p:spPr>
          <a:xfrm>
            <a:off x="17287651" y="9855869"/>
            <a:ext cx="537662" cy="344105"/>
          </a:xfrm>
          <a:prstGeom prst="rect">
            <a:avLst/>
          </a:prstGeom>
        </p:spPr>
      </p:pic>
      <p:sp>
        <p:nvSpPr>
          <p:cNvPr id="12" name="Text Placeholder 43">
            <a:extLst>
              <a:ext uri="{FF2B5EF4-FFF2-40B4-BE49-F238E27FC236}">
                <a16:creationId xmlns:a16="http://schemas.microsoft.com/office/drawing/2014/main" id="{171C53FC-8BB9-A442-8CDB-B25941B6D6EB}"/>
              </a:ext>
            </a:extLst>
          </p:cNvPr>
          <p:cNvSpPr>
            <a:spLocks noGrp="1"/>
          </p:cNvSpPr>
          <p:nvPr>
            <p:ph type="body" sz="quarter" idx="43" hasCustomPrompt="1"/>
          </p:nvPr>
        </p:nvSpPr>
        <p:spPr>
          <a:xfrm>
            <a:off x="347472" y="9769642"/>
            <a:ext cx="833437" cy="517358"/>
          </a:xfrm>
        </p:spPr>
        <p:txBody>
          <a:bodyPr anchor="ctr">
            <a:normAutofit/>
          </a:bodyPr>
          <a:lstStyle>
            <a:lvl1pPr marL="0" indent="0">
              <a:buNone/>
              <a:defRPr sz="1600" b="0" i="0">
                <a:solidFill>
                  <a:schemeClr val="bg1">
                    <a:lumMod val="95000"/>
                  </a:schemeClr>
                </a:solidFill>
                <a:latin typeface="Arial" panose="020B0604020202020204" pitchFamily="34" charset="0"/>
                <a:cs typeface="Arial" panose="020B0604020202020204" pitchFamily="34" charset="0"/>
              </a:defRPr>
            </a:lvl1pPr>
          </a:lstStyle>
          <a:p>
            <a:pPr lvl="0"/>
            <a:r>
              <a:rPr lang="en-US"/>
              <a:t>1</a:t>
            </a:r>
          </a:p>
        </p:txBody>
      </p:sp>
      <p:sp>
        <p:nvSpPr>
          <p:cNvPr id="13" name="TextBox 12">
            <a:extLst>
              <a:ext uri="{FF2B5EF4-FFF2-40B4-BE49-F238E27FC236}">
                <a16:creationId xmlns:a16="http://schemas.microsoft.com/office/drawing/2014/main" id="{92C55096-48F3-AA45-B1AB-D16A70FB3CBB}"/>
              </a:ext>
            </a:extLst>
          </p:cNvPr>
          <p:cNvSpPr txBox="1"/>
          <p:nvPr userDrawn="1"/>
        </p:nvSpPr>
        <p:spPr>
          <a:xfrm>
            <a:off x="12512976" y="9857119"/>
            <a:ext cx="4529137" cy="338554"/>
          </a:xfrm>
          <a:prstGeom prst="rect">
            <a:avLst/>
          </a:prstGeom>
          <a:noFill/>
        </p:spPr>
        <p:txBody>
          <a:bodyPr wrap="square" rtlCol="0" anchor="ctr">
            <a:spAutoFit/>
          </a:bodyPr>
          <a:lstStyle/>
          <a:p>
            <a:pPr algn="r"/>
            <a:r>
              <a:rPr lang="en-US" sz="1600" b="0" i="0" spc="150" baseline="0">
                <a:solidFill>
                  <a:schemeClr val="bg1"/>
                </a:solidFill>
                <a:latin typeface="Arial" panose="020B0604020202020204" pitchFamily="34" charset="0"/>
                <a:cs typeface="Arial" panose="020B0604020202020204" pitchFamily="34" charset="0"/>
              </a:rPr>
              <a:t>Finding cures. Saving children.</a:t>
            </a:r>
          </a:p>
        </p:txBody>
      </p:sp>
      <p:sp>
        <p:nvSpPr>
          <p:cNvPr id="14" name="Rectangle 13">
            <a:extLst>
              <a:ext uri="{FF2B5EF4-FFF2-40B4-BE49-F238E27FC236}">
                <a16:creationId xmlns:a16="http://schemas.microsoft.com/office/drawing/2014/main" id="{C44CA1A8-85B7-0C49-9ECD-FA6ACFCEEA05}"/>
              </a:ext>
            </a:extLst>
          </p:cNvPr>
          <p:cNvSpPr/>
          <p:nvPr userDrawn="1"/>
        </p:nvSpPr>
        <p:spPr>
          <a:xfrm>
            <a:off x="1" y="9765792"/>
            <a:ext cx="18287999"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Tree>
    <p:extLst>
      <p:ext uri="{BB962C8B-B14F-4D97-AF65-F5344CB8AC3E}">
        <p14:creationId xmlns:p14="http://schemas.microsoft.com/office/powerpoint/2010/main" val="295163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6"/>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 id="2147483762" r:id="rId74"/>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hyperlink" Target="https://alexslemonade.github.io/refinebio-examples/03-rnaseq/00-intro-to-rnaseq.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nbt.3682" TargetMode="External"/><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4.xml"/><Relationship Id="rId1" Type="http://schemas.openxmlformats.org/officeDocument/2006/relationships/video" Target="https://www.youtube.com/embed/fCd6B5HRaZ8?feature=oembed" TargetMode="External"/><Relationship Id="rId5" Type="http://schemas.openxmlformats.org/officeDocument/2006/relationships/hyperlink" Target="https://www.youtube.com/watch?v=fCd6B5HRaZ8" TargetMode="Externa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iki.stjude.org/display/DNB" TargetMode="Externa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hyperlink" Target="https://www.stjude.org/directory/h/yawei-hui.html" TargetMode="Externa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hyperlink" Target="https://github.com/griffithlab/rnaseq_tutorial_wik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7.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8.xml"/><Relationship Id="rId1" Type="http://schemas.openxmlformats.org/officeDocument/2006/relationships/slideLayout" Target="../slideLayouts/slideLayout64.xml"/><Relationship Id="rId6" Type="http://schemas.openxmlformats.org/officeDocument/2006/relationships/image" Target="../media/image46.png"/><Relationship Id="rId5" Type="http://schemas.openxmlformats.org/officeDocument/2006/relationships/image" Target="../media/image33.png"/><Relationship Id="rId4" Type="http://schemas.openxmlformats.org/officeDocument/2006/relationships/hyperlink" Target="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9.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6.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57.emf"/></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tjude.org/directory/w/gang-wu.html" TargetMode="Externa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www.stjude.org/directory/w/gang-wu.html" TargetMode="External"/><Relationship Id="rId2" Type="http://schemas.openxmlformats.org/officeDocument/2006/relationships/notesSlide" Target="../notesSlides/notesSlide50.xml"/><Relationship Id="rId1" Type="http://schemas.openxmlformats.org/officeDocument/2006/relationships/slideLayout" Target="../slideLayouts/slideLayout64.xml"/><Relationship Id="rId5" Type="http://schemas.openxmlformats.org/officeDocument/2006/relationships/image" Target="../media/image4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hyperlink" Target="https://genomebiology.biomedcentral.com/articles/10.1186/gb-2014-15-2-r29" TargetMode="External"/><Relationship Id="rId2" Type="http://schemas.openxmlformats.org/officeDocument/2006/relationships/notesSlide" Target="../notesSlides/notesSlide51.xml"/><Relationship Id="rId1" Type="http://schemas.openxmlformats.org/officeDocument/2006/relationships/slideLayout" Target="../slideLayouts/slideLayout64.xml"/><Relationship Id="rId5" Type="http://schemas.openxmlformats.org/officeDocument/2006/relationships/image" Target="../media/image61.jpeg"/><Relationship Id="rId4" Type="http://schemas.openxmlformats.org/officeDocument/2006/relationships/hyperlink" Target="https://kasperdanielhansen.github.io/genbioconductor/html/limma.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3.xml"/><Relationship Id="rId1" Type="http://schemas.openxmlformats.org/officeDocument/2006/relationships/slideLayout" Target="../slideLayouts/slideLayout64.xml"/><Relationship Id="rId5" Type="http://schemas.openxmlformats.org/officeDocument/2006/relationships/image" Target="../media/image62.emf"/><Relationship Id="rId4" Type="http://schemas.openxmlformats.org/officeDocument/2006/relationships/hyperlink" Target="http://ibex.stjude.org/connect/"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8.jp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7.jpeg"/><Relationship Id="rId5" Type="http://schemas.openxmlformats.org/officeDocument/2006/relationships/image" Target="../media/image18.png"/><Relationship Id="rId10" Type="http://schemas.openxmlformats.org/officeDocument/2006/relationships/image" Target="../media/image26.jpeg"/><Relationship Id="rId4" Type="http://schemas.openxmlformats.org/officeDocument/2006/relationships/image" Target="../media/image17.pn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9.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gif"/><Relationship Id="rId5" Type="http://schemas.openxmlformats.org/officeDocument/2006/relationships/image" Target="../media/image18.png"/><Relationship Id="rId10" Type="http://schemas.openxmlformats.org/officeDocument/2006/relationships/image" Target="../media/image28.jpg"/><Relationship Id="rId4" Type="http://schemas.openxmlformats.org/officeDocument/2006/relationships/image" Target="../media/image17.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p:txBody>
          <a:bodyPr>
            <a:normAutofit fontScale="92500" lnSpcReduction="10000"/>
          </a:bodyPr>
          <a:lstStyle/>
          <a:p>
            <a:r>
              <a:rPr lang="en-US" sz="6000" dirty="0"/>
              <a:t>Bulk RNA-Seq Data Standards and Processing Pipeline</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dirty="0"/>
              <a:t>Antonia Chroni, PhD</a:t>
            </a:r>
          </a:p>
          <a:p>
            <a:r>
              <a:rPr lang="en-US" dirty="0"/>
              <a:t>Senior Bioinformatics Research Scientist</a:t>
            </a:r>
          </a:p>
          <a:p>
            <a:r>
              <a:rPr lang="en-US"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September 19,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2" name="Picture 1">
            <a:extLst>
              <a:ext uri="{FF2B5EF4-FFF2-40B4-BE49-F238E27FC236}">
                <a16:creationId xmlns:a16="http://schemas.microsoft.com/office/drawing/2014/main" id="{0B4C8647-7B77-FABC-DC56-CE4597BE7746}"/>
              </a:ext>
            </a:extLst>
          </p:cNvPr>
          <p:cNvPicPr>
            <a:picLocks noChangeAspect="1"/>
          </p:cNvPicPr>
          <p:nvPr/>
        </p:nvPicPr>
        <p:blipFill>
          <a:blip r:embed="rId4"/>
          <a:stretch>
            <a:fillRect/>
          </a:stretch>
        </p:blipFill>
        <p:spPr>
          <a:xfrm>
            <a:off x="10488857" y="1577697"/>
            <a:ext cx="5685770" cy="7131605"/>
          </a:xfrm>
          <a:prstGeom prst="rect">
            <a:avLst/>
          </a:prstGeom>
        </p:spPr>
      </p:pic>
    </p:spTree>
    <p:extLst>
      <p:ext uri="{BB962C8B-B14F-4D97-AF65-F5344CB8AC3E}">
        <p14:creationId xmlns:p14="http://schemas.microsoft.com/office/powerpoint/2010/main" val="328005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What can I investigate with RNA-Seq?</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955623" y="2781015"/>
            <a:ext cx="8904767" cy="6459238"/>
          </a:xfrm>
        </p:spPr>
        <p:txBody>
          <a:bodyPr/>
          <a:lstStyle/>
          <a:p>
            <a:pPr marL="0" indent="0">
              <a:buNone/>
            </a:pPr>
            <a:r>
              <a:rPr lang="en-US" b="1" dirty="0"/>
              <a:t>Applications</a:t>
            </a:r>
          </a:p>
          <a:p>
            <a:pPr lvl="1"/>
            <a:r>
              <a:rPr lang="en-US" sz="2400" dirty="0"/>
              <a:t>Differential gene expression</a:t>
            </a:r>
          </a:p>
          <a:p>
            <a:pPr lvl="1"/>
            <a:r>
              <a:rPr lang="en-US" sz="2400" dirty="0"/>
              <a:t>Isoform switching</a:t>
            </a:r>
          </a:p>
          <a:p>
            <a:pPr lvl="1"/>
            <a:r>
              <a:rPr lang="en-US" sz="2400" dirty="0"/>
              <a:t>New genes, and transcripts</a:t>
            </a:r>
          </a:p>
          <a:p>
            <a:pPr lvl="1"/>
            <a:r>
              <a:rPr lang="en-US" sz="2400" dirty="0"/>
              <a:t>New transcriptomes</a:t>
            </a:r>
          </a:p>
          <a:p>
            <a:pPr lvl="1"/>
            <a:r>
              <a:rPr lang="en-US" sz="2400" dirty="0"/>
              <a:t>Variants</a:t>
            </a:r>
          </a:p>
          <a:p>
            <a:pPr lvl="1"/>
            <a:r>
              <a:rPr lang="en-US" sz="2400" dirty="0"/>
              <a:t>Allele-specific expression</a:t>
            </a:r>
          </a:p>
          <a:p>
            <a:pPr lvl="1"/>
            <a:r>
              <a:rPr lang="en-US" sz="2400" dirty="0"/>
              <a:t>Alternative splicing</a:t>
            </a:r>
          </a:p>
          <a:p>
            <a:pPr lvl="1"/>
            <a:r>
              <a:rPr lang="en-US" sz="2400" dirty="0"/>
              <a:t>Gene fusion</a:t>
            </a:r>
          </a:p>
          <a:p>
            <a:pPr lvl="1"/>
            <a:r>
              <a:rPr lang="en-US" sz="2400" dirty="0"/>
              <a:t>RNA editing</a:t>
            </a:r>
          </a:p>
          <a:p>
            <a:pPr lvl="1"/>
            <a:r>
              <a:rPr lang="en-US" sz="2400" dirty="0"/>
              <a:t>Exploration of non-model-organism transcriptomes</a:t>
            </a:r>
          </a:p>
          <a:p>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sp>
        <p:nvSpPr>
          <p:cNvPr id="2" name="Rectangle 1">
            <a:extLst>
              <a:ext uri="{FF2B5EF4-FFF2-40B4-BE49-F238E27FC236}">
                <a16:creationId xmlns:a16="http://schemas.microsoft.com/office/drawing/2014/main" id="{F445A479-A53F-D617-D520-0CFCD118E358}"/>
              </a:ext>
            </a:extLst>
          </p:cNvPr>
          <p:cNvSpPr/>
          <p:nvPr/>
        </p:nvSpPr>
        <p:spPr>
          <a:xfrm>
            <a:off x="14285659" y="4392341"/>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5574A30-5752-C0F2-F77E-C6D8966CB8C1}"/>
              </a:ext>
            </a:extLst>
          </p:cNvPr>
          <p:cNvSpPr/>
          <p:nvPr/>
        </p:nvSpPr>
        <p:spPr>
          <a:xfrm>
            <a:off x="13518532" y="4863108"/>
            <a:ext cx="3813845" cy="3854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9515E1-2D98-8CA5-F5D9-46BD0AC89710}"/>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6" name="Picture 5">
            <a:extLst>
              <a:ext uri="{FF2B5EF4-FFF2-40B4-BE49-F238E27FC236}">
                <a16:creationId xmlns:a16="http://schemas.microsoft.com/office/drawing/2014/main" id="{6F7714F1-8A34-012B-6861-EEB05858630D}"/>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188772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E05B59-E899-82F5-CE2F-BE7A0ED87C27}"/>
              </a:ext>
            </a:extLst>
          </p:cNvPr>
          <p:cNvSpPr/>
          <p:nvPr/>
        </p:nvSpPr>
        <p:spPr>
          <a:xfrm>
            <a:off x="597569" y="4899404"/>
            <a:ext cx="16711862" cy="39322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75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Advantages and Limitations</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2915652" y="2888041"/>
            <a:ext cx="14393779" cy="5943600"/>
          </a:xfrm>
        </p:spPr>
        <p:txBody>
          <a:bodyPr/>
          <a:lstStyle/>
          <a:p>
            <a:pPr>
              <a:buFont typeface="Arial" panose="020B0604020202020204" pitchFamily="34" charset="0"/>
              <a:buChar char="•"/>
            </a:pPr>
            <a:r>
              <a:rPr lang="en-US" sz="2400" b="1" dirty="0"/>
              <a:t>High Throughput</a:t>
            </a:r>
            <a:r>
              <a:rPr lang="en-US" sz="2400" dirty="0"/>
              <a:t>: Provides comprehensive data on gene expression for thousands of genes simultaneously.</a:t>
            </a:r>
          </a:p>
          <a:p>
            <a:pPr>
              <a:buFont typeface="Arial" panose="020B0604020202020204" pitchFamily="34" charset="0"/>
              <a:buChar char="•"/>
            </a:pPr>
            <a:r>
              <a:rPr lang="en-US" sz="2400" b="1" dirty="0"/>
              <a:t>Quantitative</a:t>
            </a:r>
            <a:r>
              <a:rPr lang="en-US" sz="2400" dirty="0"/>
              <a:t>: Offers precise measurements of gene expression levels.</a:t>
            </a:r>
          </a:p>
          <a:p>
            <a:pPr>
              <a:buFont typeface="Arial" panose="020B0604020202020204" pitchFamily="34" charset="0"/>
              <a:buChar char="•"/>
            </a:pPr>
            <a:r>
              <a:rPr lang="en-US" sz="2400" b="1" dirty="0"/>
              <a:t>Discovery-Oriented</a:t>
            </a:r>
            <a:r>
              <a:rPr lang="en-US" sz="2400" dirty="0"/>
              <a:t>: Useful for discovering new genes, isoforms, and regulatory elements.</a:t>
            </a:r>
          </a:p>
          <a:p>
            <a:pPr>
              <a:buFont typeface="Arial" panose="020B0604020202020204" pitchFamily="34" charset="0"/>
              <a:buChar char="•"/>
            </a:pPr>
            <a:endParaRPr lang="en-US" sz="2400" dirty="0"/>
          </a:p>
          <a:p>
            <a:r>
              <a:rPr lang="en-US" sz="2400" b="1" dirty="0"/>
              <a:t>Lack of Single-Cell Resolution</a:t>
            </a:r>
            <a:r>
              <a:rPr lang="en-US" sz="2400" dirty="0"/>
              <a:t>: Bulk RNA-seq averages gene expression across all cells, potentially masking cell-specific variations.</a:t>
            </a:r>
          </a:p>
          <a:p>
            <a:r>
              <a:rPr lang="en-US" sz="2400" b="1" dirty="0"/>
              <a:t>Requires High-Quality RNA</a:t>
            </a:r>
            <a:r>
              <a:rPr lang="en-US" sz="2400" dirty="0"/>
              <a:t>: RNA degradation or contamination can affect results.</a:t>
            </a:r>
          </a:p>
          <a:p>
            <a:r>
              <a:rPr lang="en-US" sz="2400" b="1" dirty="0"/>
              <a:t>Complex Data Analysis</a:t>
            </a:r>
            <a:r>
              <a:rPr lang="en-US" sz="2400" dirty="0"/>
              <a:t>: Requires sophisticated computational tools and expertise for data processing and interpretation.</a:t>
            </a:r>
          </a:p>
          <a:p>
            <a:pPr>
              <a:buFont typeface="Arial" panose="020B0604020202020204" pitchFamily="34" charset="0"/>
              <a:buChar char="•"/>
            </a:pPr>
            <a:endParaRPr lang="en-US" sz="24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4" name="Picture 2" descr="Disadvantages of Mechanical Seals ...">
            <a:extLst>
              <a:ext uri="{FF2B5EF4-FFF2-40B4-BE49-F238E27FC236}">
                <a16:creationId xmlns:a16="http://schemas.microsoft.com/office/drawing/2014/main" id="{2E6ED967-237E-D994-597A-6F5177419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102"/>
          <a:stretch/>
        </p:blipFill>
        <p:spPr bwMode="auto">
          <a:xfrm>
            <a:off x="545432" y="2710187"/>
            <a:ext cx="217838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advantages of Mechanical Seals ...">
            <a:extLst>
              <a:ext uri="{FF2B5EF4-FFF2-40B4-BE49-F238E27FC236}">
                <a16:creationId xmlns:a16="http://schemas.microsoft.com/office/drawing/2014/main" id="{8C261828-B2B5-61FF-9487-70A4A08B3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8" t="839" r="1102" b="-839"/>
          <a:stretch/>
        </p:blipFill>
        <p:spPr bwMode="auto">
          <a:xfrm>
            <a:off x="545432" y="5143500"/>
            <a:ext cx="189296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13</a:t>
            </a:fld>
            <a:endParaRPr lang="en-US"/>
          </a:p>
        </p:txBody>
      </p:sp>
      <p:sp>
        <p:nvSpPr>
          <p:cNvPr id="5" name="Title 1">
            <a:extLst>
              <a:ext uri="{FF2B5EF4-FFF2-40B4-BE49-F238E27FC236}">
                <a16:creationId xmlns:a16="http://schemas.microsoft.com/office/drawing/2014/main" id="{1CA69256-877A-E2E5-2045-9A4C49587160}"/>
              </a:ext>
            </a:extLst>
          </p:cNvPr>
          <p:cNvSpPr>
            <a:spLocks noGrp="1"/>
          </p:cNvSpPr>
          <p:nvPr>
            <p:ph type="title"/>
          </p:nvPr>
        </p:nvSpPr>
        <p:spPr>
          <a:xfrm>
            <a:off x="685800" y="548641"/>
            <a:ext cx="16878300" cy="1402990"/>
          </a:xfrm>
        </p:spPr>
        <p:txBody>
          <a:bodyPr/>
          <a:lstStyle/>
          <a:p>
            <a:pPr marL="0" indent="0">
              <a:buNone/>
            </a:pPr>
            <a:r>
              <a:rPr lang="en-US" sz="4800" b="1" dirty="0"/>
              <a:t>Key Steps in RNA-Seq</a:t>
            </a:r>
          </a:p>
        </p:txBody>
      </p:sp>
      <p:sp>
        <p:nvSpPr>
          <p:cNvPr id="2" name="Content Placeholder 2">
            <a:extLst>
              <a:ext uri="{FF2B5EF4-FFF2-40B4-BE49-F238E27FC236}">
                <a16:creationId xmlns:a16="http://schemas.microsoft.com/office/drawing/2014/main" id="{EF6F1535-A3BD-EDCD-1B77-219E8A1EC2BE}"/>
              </a:ext>
            </a:extLst>
          </p:cNvPr>
          <p:cNvSpPr txBox="1">
            <a:spLocks/>
          </p:cNvSpPr>
          <p:nvPr/>
        </p:nvSpPr>
        <p:spPr>
          <a:xfrm>
            <a:off x="2500312" y="2833748"/>
            <a:ext cx="13249276" cy="6141439"/>
          </a:xfrm>
          <a:prstGeom prst="rect">
            <a:avLst/>
          </a:prstGeom>
        </p:spPr>
        <p:txBody>
          <a:bodyPr vert="horz" lIns="91440" tIns="45720" rIns="91440" bIns="45720"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14350" indent="-514350">
              <a:buFont typeface="+mj-lt"/>
              <a:buAutoNum type="arabicPeriod"/>
            </a:pPr>
            <a:r>
              <a:rPr lang="en-US" sz="2400" b="1" dirty="0"/>
              <a:t>Library Preparation</a:t>
            </a:r>
          </a:p>
          <a:p>
            <a:pPr lvl="1"/>
            <a:r>
              <a:rPr lang="en-US" sz="2400" dirty="0"/>
              <a:t>Isolate RNA from the cells or tissues of interest</a:t>
            </a:r>
          </a:p>
          <a:p>
            <a:pPr lvl="1"/>
            <a:r>
              <a:rPr lang="en-US" sz="2400" dirty="0"/>
              <a:t>Convert RNA into complementary DNA (cDNA) and prepare sequencing libraries</a:t>
            </a:r>
          </a:p>
          <a:p>
            <a:pPr marL="514350" indent="-514350">
              <a:buFont typeface="+mj-lt"/>
              <a:buAutoNum type="arabicPeriod"/>
            </a:pPr>
            <a:r>
              <a:rPr lang="en-US" sz="2400" b="1" dirty="0"/>
              <a:t>Sequencing technology </a:t>
            </a:r>
            <a:r>
              <a:rPr lang="en-US" sz="2400" dirty="0"/>
              <a:t>(e.g., Illumina, Oxford Nanopore)</a:t>
            </a:r>
          </a:p>
          <a:p>
            <a:pPr marL="514350" indent="-514350">
              <a:buFont typeface="+mj-lt"/>
              <a:buAutoNum type="arabicPeriod"/>
            </a:pPr>
            <a:r>
              <a:rPr lang="en-US" sz="2400" b="1" dirty="0"/>
              <a:t>Data Analysis</a:t>
            </a:r>
            <a:endParaRPr lang="en-US" sz="2400" dirty="0"/>
          </a:p>
          <a:p>
            <a:pPr marL="514350" indent="-514350">
              <a:buFont typeface="+mj-lt"/>
              <a:buAutoNum type="arabicPeriod"/>
            </a:pPr>
            <a:endParaRPr lang="en-US" sz="2400" dirty="0"/>
          </a:p>
          <a:p>
            <a:pPr marL="685800" lvl="1" indent="0">
              <a:buNone/>
            </a:pPr>
            <a:r>
              <a:rPr lang="en-US" sz="2400" dirty="0"/>
              <a:t>          Alignment of reads against a reference genome or transcriptome</a:t>
            </a:r>
          </a:p>
          <a:p>
            <a:pPr lvl="1"/>
            <a:endParaRPr lang="en-US" sz="2400" dirty="0"/>
          </a:p>
          <a:p>
            <a:pPr lvl="1"/>
            <a:r>
              <a:rPr lang="en-US" sz="2400" dirty="0"/>
              <a:t>      QC analysis</a:t>
            </a:r>
          </a:p>
          <a:p>
            <a:pPr lvl="1"/>
            <a:endParaRPr lang="en-US" sz="2400" dirty="0"/>
          </a:p>
          <a:p>
            <a:pPr lvl="1"/>
            <a:r>
              <a:rPr lang="en-US" sz="2400" dirty="0"/>
              <a:t>      Data normalization</a:t>
            </a:r>
          </a:p>
          <a:p>
            <a:pPr lvl="1"/>
            <a:endParaRPr lang="en-US" sz="2400" dirty="0"/>
          </a:p>
          <a:p>
            <a:pPr lvl="1"/>
            <a:r>
              <a:rPr lang="en-US" sz="2400" dirty="0"/>
              <a:t>      Quantify gene expression levels and analyze differential expression</a:t>
            </a:r>
          </a:p>
          <a:p>
            <a:pPr marL="0" indent="0">
              <a:buFont typeface="Arial" panose="020B0604020202020204" pitchFamily="34" charset="0"/>
              <a:buNone/>
            </a:pPr>
            <a:endParaRPr lang="en-US" dirty="0"/>
          </a:p>
        </p:txBody>
      </p:sp>
      <p:pic>
        <p:nvPicPr>
          <p:cNvPr id="4" name="Picture 3" descr="Data analysis - Free seo and web icons">
            <a:extLst>
              <a:ext uri="{FF2B5EF4-FFF2-40B4-BE49-F238E27FC236}">
                <a16:creationId xmlns:a16="http://schemas.microsoft.com/office/drawing/2014/main" id="{AC0F9DD9-097B-1482-1B8F-A0CA78ABB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96" y="812213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ata normalization Icon - Free PNG ...">
            <a:extLst>
              <a:ext uri="{FF2B5EF4-FFF2-40B4-BE49-F238E27FC236}">
                <a16:creationId xmlns:a16="http://schemas.microsoft.com/office/drawing/2014/main" id="{9072EEAD-F29E-7209-C32F-DDC47AFA51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161" b="12592"/>
          <a:stretch/>
        </p:blipFill>
        <p:spPr bwMode="auto">
          <a:xfrm>
            <a:off x="3024025" y="6395061"/>
            <a:ext cx="1009193" cy="719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equence Alignment Vector Icon 32214250 ...">
            <a:extLst>
              <a:ext uri="{FF2B5EF4-FFF2-40B4-BE49-F238E27FC236}">
                <a16:creationId xmlns:a16="http://schemas.microsoft.com/office/drawing/2014/main" id="{33FC081F-5271-4975-8B98-1C20FC768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896" y="5558541"/>
            <a:ext cx="710600" cy="710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ormalization - Free technology icons">
            <a:extLst>
              <a:ext uri="{FF2B5EF4-FFF2-40B4-BE49-F238E27FC236}">
                <a16:creationId xmlns:a16="http://schemas.microsoft.com/office/drawing/2014/main" id="{970E34DB-5862-1276-A957-F8F8CE1754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862" y="7240014"/>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21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How was the data produced?</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14</a:t>
            </a:fld>
            <a:endParaRPr lang="en-US"/>
          </a:p>
        </p:txBody>
      </p:sp>
      <p:pic>
        <p:nvPicPr>
          <p:cNvPr id="3" name="Google Shape;819;p80">
            <a:extLst>
              <a:ext uri="{FF2B5EF4-FFF2-40B4-BE49-F238E27FC236}">
                <a16:creationId xmlns:a16="http://schemas.microsoft.com/office/drawing/2014/main" id="{7812ED5B-22C8-89D5-76A0-E4523B296287}"/>
              </a:ext>
            </a:extLst>
          </p:cNvPr>
          <p:cNvPicPr preferRelativeResize="0"/>
          <p:nvPr/>
        </p:nvPicPr>
        <p:blipFill>
          <a:blip r:embed="rId3">
            <a:alphaModFix/>
          </a:blip>
          <a:stretch>
            <a:fillRect/>
          </a:stretch>
        </p:blipFill>
        <p:spPr>
          <a:xfrm>
            <a:off x="5419063" y="2336322"/>
            <a:ext cx="5453724" cy="7100074"/>
          </a:xfrm>
          <a:prstGeom prst="rect">
            <a:avLst/>
          </a:prstGeom>
          <a:noFill/>
          <a:ln>
            <a:noFill/>
          </a:ln>
        </p:spPr>
      </p:pic>
      <p:sp>
        <p:nvSpPr>
          <p:cNvPr id="10" name="TextBox 9">
            <a:extLst>
              <a:ext uri="{FF2B5EF4-FFF2-40B4-BE49-F238E27FC236}">
                <a16:creationId xmlns:a16="http://schemas.microsoft.com/office/drawing/2014/main" id="{B9212119-8CF4-0014-F2E2-539E6807F4F1}"/>
              </a:ext>
            </a:extLst>
          </p:cNvPr>
          <p:cNvSpPr txBox="1"/>
          <p:nvPr/>
        </p:nvSpPr>
        <p:spPr>
          <a:xfrm>
            <a:off x="14062472" y="9251730"/>
            <a:ext cx="3982640"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US" dirty="0">
                <a:hlinkClick r:id="rId4"/>
              </a:rPr>
              <a:t>Childhood Cancer Data Lab</a:t>
            </a:r>
            <a:endParaRPr lang="en-US" dirty="0"/>
          </a:p>
        </p:txBody>
      </p:sp>
    </p:spTree>
    <p:extLst>
      <p:ext uri="{BB962C8B-B14F-4D97-AF65-F5344CB8AC3E}">
        <p14:creationId xmlns:p14="http://schemas.microsoft.com/office/powerpoint/2010/main" val="413286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Single-end vs paired-end</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10" name="TextBox 9">
            <a:extLst>
              <a:ext uri="{FF2B5EF4-FFF2-40B4-BE49-F238E27FC236}">
                <a16:creationId xmlns:a16="http://schemas.microsoft.com/office/drawing/2014/main" id="{B9212119-8CF4-0014-F2E2-539E6807F4F1}"/>
              </a:ext>
            </a:extLst>
          </p:cNvPr>
          <p:cNvSpPr txBox="1"/>
          <p:nvPr/>
        </p:nvSpPr>
        <p:spPr>
          <a:xfrm>
            <a:off x="9345168" y="9215154"/>
            <a:ext cx="9175432" cy="369332"/>
          </a:xfrm>
          <a:prstGeom prst="rect">
            <a:avLst/>
          </a:prstGeom>
          <a:noFill/>
        </p:spPr>
        <p:txBody>
          <a:bodyPr wrap="square">
            <a:spAutoFit/>
          </a:bodyPr>
          <a:lstStyle/>
          <a:p>
            <a:pPr marL="0" lvl="0" indent="0" algn="l" rtl="0">
              <a:spcBef>
                <a:spcPts val="0"/>
              </a:spcBef>
              <a:spcAft>
                <a:spcPts val="0"/>
              </a:spcAft>
              <a:buNone/>
            </a:pPr>
            <a:r>
              <a:rPr lang="en-US" sz="1800" dirty="0"/>
              <a:t>Source: </a:t>
            </a:r>
            <a:r>
              <a:rPr lang="en" dirty="0">
                <a:latin typeface="Lato"/>
                <a:ea typeface="Lato"/>
                <a:cs typeface="Lato"/>
                <a:sym typeface="Lato"/>
              </a:rPr>
              <a:t>https://</a:t>
            </a:r>
            <a:r>
              <a:rPr lang="en" dirty="0" err="1">
                <a:latin typeface="Lato"/>
                <a:ea typeface="Lato"/>
                <a:cs typeface="Lato"/>
                <a:sym typeface="Lato"/>
              </a:rPr>
              <a:t>open.oregonstate.education</a:t>
            </a:r>
            <a:r>
              <a:rPr lang="en" dirty="0">
                <a:latin typeface="Lato"/>
                <a:ea typeface="Lato"/>
                <a:cs typeface="Lato"/>
                <a:sym typeface="Lato"/>
              </a:rPr>
              <a:t>/</a:t>
            </a:r>
            <a:r>
              <a:rPr lang="en" dirty="0" err="1">
                <a:latin typeface="Lato"/>
                <a:ea typeface="Lato"/>
                <a:cs typeface="Lato"/>
                <a:sym typeface="Lato"/>
              </a:rPr>
              <a:t>appliedbioinformatics</a:t>
            </a:r>
            <a:r>
              <a:rPr lang="en" dirty="0">
                <a:latin typeface="Lato"/>
                <a:ea typeface="Lato"/>
                <a:cs typeface="Lato"/>
                <a:sym typeface="Lato"/>
              </a:rPr>
              <a:t>/chapter/chapter-6/</a:t>
            </a:r>
            <a:endParaRPr lang="en-US" dirty="0"/>
          </a:p>
        </p:txBody>
      </p:sp>
      <p:pic>
        <p:nvPicPr>
          <p:cNvPr id="2" name="Google Shape;827;p81">
            <a:extLst>
              <a:ext uri="{FF2B5EF4-FFF2-40B4-BE49-F238E27FC236}">
                <a16:creationId xmlns:a16="http://schemas.microsoft.com/office/drawing/2014/main" id="{1B6ABA71-53E2-33AE-125F-8795264C273E}"/>
              </a:ext>
            </a:extLst>
          </p:cNvPr>
          <p:cNvPicPr preferRelativeResize="0"/>
          <p:nvPr/>
        </p:nvPicPr>
        <p:blipFill rotWithShape="1">
          <a:blip r:embed="rId3">
            <a:alphaModFix/>
          </a:blip>
          <a:srcRect l="-1781" t="64434"/>
          <a:stretch/>
        </p:blipFill>
        <p:spPr>
          <a:xfrm>
            <a:off x="2841676" y="3328932"/>
            <a:ext cx="12026468" cy="4205724"/>
          </a:xfrm>
          <a:prstGeom prst="rect">
            <a:avLst/>
          </a:prstGeom>
          <a:noFill/>
          <a:ln>
            <a:noFill/>
          </a:ln>
        </p:spPr>
      </p:pic>
    </p:spTree>
    <p:extLst>
      <p:ext uri="{BB962C8B-B14F-4D97-AF65-F5344CB8AC3E}">
        <p14:creationId xmlns:p14="http://schemas.microsoft.com/office/powerpoint/2010/main" val="194735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Stranded RNA-Seq data</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16</a:t>
            </a:fld>
            <a:endParaRPr lang="en-US"/>
          </a:p>
        </p:txBody>
      </p:sp>
      <p:sp>
        <p:nvSpPr>
          <p:cNvPr id="9" name="TextBox 8">
            <a:extLst>
              <a:ext uri="{FF2B5EF4-FFF2-40B4-BE49-F238E27FC236}">
                <a16:creationId xmlns:a16="http://schemas.microsoft.com/office/drawing/2014/main" id="{9D1CF5D0-8C15-11F0-B28F-14A850146CBA}"/>
              </a:ext>
            </a:extLst>
          </p:cNvPr>
          <p:cNvSpPr txBox="1"/>
          <p:nvPr/>
        </p:nvSpPr>
        <p:spPr>
          <a:xfrm>
            <a:off x="9021191" y="9282069"/>
            <a:ext cx="9153144" cy="307777"/>
          </a:xfrm>
          <a:prstGeom prst="rect">
            <a:avLst/>
          </a:prstGeom>
          <a:noFill/>
        </p:spPr>
        <p:txBody>
          <a:bodyPr wrap="square">
            <a:spAutoFit/>
          </a:bodyPr>
          <a:lstStyle/>
          <a:p>
            <a:pPr algn="r"/>
            <a:r>
              <a:rPr lang="en-US" sz="1400" dirty="0"/>
              <a:t>Source: https://</a:t>
            </a:r>
            <a:r>
              <a:rPr lang="en-US" sz="1400" dirty="0" err="1"/>
              <a:t>cmb.molgen.mpg.de</a:t>
            </a:r>
            <a:r>
              <a:rPr lang="en-US" sz="1400" dirty="0"/>
              <a:t>/2ndGenerationSequencing/</a:t>
            </a:r>
            <a:r>
              <a:rPr lang="en-US" sz="1400" dirty="0" err="1"/>
              <a:t>Solas</a:t>
            </a:r>
            <a:r>
              <a:rPr lang="en-US" sz="1400" dirty="0"/>
              <a:t>/RNA-</a:t>
            </a:r>
            <a:r>
              <a:rPr lang="en-US" sz="1400" dirty="0" err="1"/>
              <a:t>seq.html</a:t>
            </a:r>
            <a:endParaRPr lang="en-US" sz="1400" dirty="0"/>
          </a:p>
        </p:txBody>
      </p:sp>
      <p:pic>
        <p:nvPicPr>
          <p:cNvPr id="3" name="Picture 2" descr="A screenshot of a computer&#10;&#10;Description automatically generated">
            <a:extLst>
              <a:ext uri="{FF2B5EF4-FFF2-40B4-BE49-F238E27FC236}">
                <a16:creationId xmlns:a16="http://schemas.microsoft.com/office/drawing/2014/main" id="{18CC8E16-C060-ABEE-7214-09C7E3B53A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977770" y="5143500"/>
            <a:ext cx="11243382" cy="3609452"/>
          </a:xfrm>
          <a:prstGeom prst="rect">
            <a:avLst/>
          </a:prstGeom>
        </p:spPr>
      </p:pic>
      <p:sp>
        <p:nvSpPr>
          <p:cNvPr id="5" name="Content Placeholder 4">
            <a:extLst>
              <a:ext uri="{FF2B5EF4-FFF2-40B4-BE49-F238E27FC236}">
                <a16:creationId xmlns:a16="http://schemas.microsoft.com/office/drawing/2014/main" id="{9F9B769E-215F-516B-D010-6DEE596D557A}"/>
              </a:ext>
            </a:extLst>
          </p:cNvPr>
          <p:cNvSpPr>
            <a:spLocks noGrp="1"/>
          </p:cNvSpPr>
          <p:nvPr>
            <p:ph idx="1"/>
          </p:nvPr>
        </p:nvSpPr>
        <p:spPr>
          <a:xfrm>
            <a:off x="685800" y="2755063"/>
            <a:ext cx="16878300" cy="2388438"/>
          </a:xfrm>
        </p:spPr>
        <p:txBody>
          <a:bodyPr/>
          <a:lstStyle/>
          <a:p>
            <a:r>
              <a:rPr lang="en-US" dirty="0"/>
              <a:t>Indicates if a read maps to same strand where the parental gene is, or to the opposite strand</a:t>
            </a:r>
          </a:p>
          <a:p>
            <a:pPr lvl="1">
              <a:buFont typeface="Courier New" panose="02070309020205020404" pitchFamily="49" charset="0"/>
              <a:buChar char="o"/>
            </a:pPr>
            <a:r>
              <a:rPr lang="en-US" sz="2800" dirty="0"/>
              <a:t>Useful information when a read maps to a genomic location where there is a gene on both strands</a:t>
            </a:r>
          </a:p>
          <a:p>
            <a:r>
              <a:rPr lang="en-US" dirty="0"/>
              <a:t>Several lab methods, you need to know which one was used</a:t>
            </a:r>
          </a:p>
          <a:p>
            <a:pPr lvl="1">
              <a:buFont typeface="Courier New" panose="02070309020205020404" pitchFamily="49" charset="0"/>
              <a:buChar char="o"/>
            </a:pPr>
            <a:r>
              <a:rPr lang="en-US" sz="2800" dirty="0" err="1"/>
              <a:t>TruSeq</a:t>
            </a:r>
            <a:r>
              <a:rPr lang="en-US" sz="2800" dirty="0"/>
              <a:t> stranded, NEB Ultra Directional, Agilent </a:t>
            </a:r>
            <a:r>
              <a:rPr lang="en-US" sz="2800" dirty="0" err="1"/>
              <a:t>SureSelect</a:t>
            </a:r>
            <a:r>
              <a:rPr lang="en-US" sz="2800" dirty="0"/>
              <a:t> Strand-Specific…</a:t>
            </a:r>
          </a:p>
        </p:txBody>
      </p:sp>
      <p:sp>
        <p:nvSpPr>
          <p:cNvPr id="7" name="Rectangle 6">
            <a:extLst>
              <a:ext uri="{FF2B5EF4-FFF2-40B4-BE49-F238E27FC236}">
                <a16:creationId xmlns:a16="http://schemas.microsoft.com/office/drawing/2014/main" id="{B08C827E-5A9D-C25F-59C8-AB9C18D0B6F0}"/>
              </a:ext>
            </a:extLst>
          </p:cNvPr>
          <p:cNvSpPr/>
          <p:nvPr/>
        </p:nvSpPr>
        <p:spPr>
          <a:xfrm>
            <a:off x="12422414" y="4831745"/>
            <a:ext cx="3597476" cy="3921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BD30D0-535C-B67A-C932-56BB581C641C}"/>
              </a:ext>
            </a:extLst>
          </p:cNvPr>
          <p:cNvSpPr/>
          <p:nvPr/>
        </p:nvSpPr>
        <p:spPr>
          <a:xfrm>
            <a:off x="10761250" y="5092594"/>
            <a:ext cx="3597476" cy="3912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52F8B8-FB2B-4880-E1D9-313612EA944F}"/>
              </a:ext>
            </a:extLst>
          </p:cNvPr>
          <p:cNvSpPr/>
          <p:nvPr/>
        </p:nvSpPr>
        <p:spPr>
          <a:xfrm>
            <a:off x="13321783" y="7820125"/>
            <a:ext cx="3597476" cy="1060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116B6F-A11B-06BB-8D8F-C9A93D4FC431}"/>
              </a:ext>
            </a:extLst>
          </p:cNvPr>
          <p:cNvSpPr txBox="1"/>
          <p:nvPr/>
        </p:nvSpPr>
        <p:spPr>
          <a:xfrm>
            <a:off x="11105770" y="5498442"/>
            <a:ext cx="3342948" cy="1200329"/>
          </a:xfrm>
          <a:prstGeom prst="rect">
            <a:avLst/>
          </a:prstGeom>
          <a:noFill/>
        </p:spPr>
        <p:txBody>
          <a:bodyPr wrap="square" rtlCol="0">
            <a:spAutoFit/>
          </a:bodyPr>
          <a:lstStyle/>
          <a:p>
            <a:r>
              <a:rPr lang="en-US" sz="2400" b="1" dirty="0" err="1"/>
              <a:t>Unstranded</a:t>
            </a:r>
            <a:r>
              <a:rPr lang="en-US" sz="2400" b="1" dirty="0"/>
              <a:t> data</a:t>
            </a:r>
            <a:r>
              <a:rPr lang="en-US" sz="2400" dirty="0"/>
              <a:t>:</a:t>
            </a:r>
          </a:p>
          <a:p>
            <a:r>
              <a:rPr lang="en-US" sz="2400" dirty="0"/>
              <a:t>Does the read come from </a:t>
            </a:r>
            <a:r>
              <a:rPr lang="en-US" sz="2400" dirty="0" err="1"/>
              <a:t>geneA</a:t>
            </a:r>
            <a:r>
              <a:rPr lang="en-US" sz="2400" dirty="0"/>
              <a:t> or </a:t>
            </a:r>
            <a:r>
              <a:rPr lang="en-US" sz="2400" dirty="0" err="1"/>
              <a:t>geneB</a:t>
            </a:r>
            <a:r>
              <a:rPr lang="en-US" sz="2400" dirty="0"/>
              <a:t>? </a:t>
            </a:r>
          </a:p>
        </p:txBody>
      </p:sp>
      <p:sp>
        <p:nvSpPr>
          <p:cNvPr id="18" name="TextBox 17">
            <a:extLst>
              <a:ext uri="{FF2B5EF4-FFF2-40B4-BE49-F238E27FC236}">
                <a16:creationId xmlns:a16="http://schemas.microsoft.com/office/drawing/2014/main" id="{AEBFECED-BC64-4F93-1AD4-D5E0FD9526F7}"/>
              </a:ext>
            </a:extLst>
          </p:cNvPr>
          <p:cNvSpPr txBox="1"/>
          <p:nvPr/>
        </p:nvSpPr>
        <p:spPr>
          <a:xfrm>
            <a:off x="11105770" y="7867537"/>
            <a:ext cx="4014751" cy="830997"/>
          </a:xfrm>
          <a:prstGeom prst="rect">
            <a:avLst/>
          </a:prstGeom>
          <a:noFill/>
        </p:spPr>
        <p:txBody>
          <a:bodyPr wrap="square" rtlCol="0">
            <a:spAutoFit/>
          </a:bodyPr>
          <a:lstStyle/>
          <a:p>
            <a:r>
              <a:rPr lang="en-US" sz="2400" b="1" dirty="0"/>
              <a:t>Stranded data</a:t>
            </a:r>
            <a:r>
              <a:rPr lang="en-US" sz="2400" dirty="0"/>
              <a:t>:</a:t>
            </a:r>
          </a:p>
          <a:p>
            <a:r>
              <a:rPr lang="en-US" sz="2400" dirty="0"/>
              <a:t>the read comes from </a:t>
            </a:r>
            <a:r>
              <a:rPr lang="en-US" sz="2400" dirty="0" err="1"/>
              <a:t>geneA</a:t>
            </a:r>
            <a:endParaRPr lang="en-US" sz="2400" dirty="0"/>
          </a:p>
        </p:txBody>
      </p:sp>
    </p:spTree>
    <p:extLst>
      <p:ext uri="{BB962C8B-B14F-4D97-AF65-F5344CB8AC3E}">
        <p14:creationId xmlns:p14="http://schemas.microsoft.com/office/powerpoint/2010/main" val="198270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9" name="Rectangle 8">
            <a:extLst>
              <a:ext uri="{FF2B5EF4-FFF2-40B4-BE49-F238E27FC236}">
                <a16:creationId xmlns:a16="http://schemas.microsoft.com/office/drawing/2014/main" id="{3C97DBFE-611E-7E58-5B32-81208DEFDEA1}"/>
              </a:ext>
            </a:extLst>
          </p:cNvPr>
          <p:cNvSpPr/>
          <p:nvPr/>
        </p:nvSpPr>
        <p:spPr>
          <a:xfrm>
            <a:off x="914400" y="3426262"/>
            <a:ext cx="16459200" cy="5681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78BFDB99-9360-6E9B-471F-CD7B4B4895BA}"/>
              </a:ext>
            </a:extLst>
          </p:cNvPr>
          <p:cNvSpPr/>
          <p:nvPr/>
        </p:nvSpPr>
        <p:spPr>
          <a:xfrm>
            <a:off x="914400" y="5515404"/>
            <a:ext cx="16459200" cy="3592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96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
        <p:nvSpPr>
          <p:cNvPr id="2" name="Rectangle 1">
            <a:extLst>
              <a:ext uri="{FF2B5EF4-FFF2-40B4-BE49-F238E27FC236}">
                <a16:creationId xmlns:a16="http://schemas.microsoft.com/office/drawing/2014/main" id="{1877412F-A202-912D-34CC-6596C457D192}"/>
              </a:ext>
            </a:extLst>
          </p:cNvPr>
          <p:cNvSpPr/>
          <p:nvPr/>
        </p:nvSpPr>
        <p:spPr>
          <a:xfrm>
            <a:off x="914400" y="7268924"/>
            <a:ext cx="16459200" cy="183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15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02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89"/>
          <p:cNvSpPr txBox="1">
            <a:spLocks noGrp="1"/>
          </p:cNvSpPr>
          <p:nvPr>
            <p:ph type="body" idx="1"/>
          </p:nvPr>
        </p:nvSpPr>
        <p:spPr>
          <a:xfrm>
            <a:off x="914400" y="2204350"/>
            <a:ext cx="12427800" cy="6738447"/>
          </a:xfrm>
          <a:prstGeom prst="rect">
            <a:avLst/>
          </a:prstGeom>
        </p:spPr>
        <p:txBody>
          <a:bodyPr spcFirstLastPara="1" vert="horz" wrap="square" lIns="182850" tIns="91400" rIns="182850" bIns="91400" rtlCol="0" anchor="t" anchorCtr="0">
            <a:normAutofit/>
          </a:bodyPr>
          <a:lstStyle/>
          <a:p>
            <a:pPr marL="914400" indent="-703896">
              <a:lnSpc>
                <a:spcPct val="100000"/>
              </a:lnSpc>
              <a:spcBef>
                <a:spcPts val="720"/>
              </a:spcBef>
              <a:buSzPct val="100000"/>
            </a:pPr>
            <a:r>
              <a:rPr lang="en" sz="3200" b="1" dirty="0">
                <a:solidFill>
                  <a:schemeClr val="tx1"/>
                </a:solidFill>
              </a:rPr>
              <a:t>3’ bias - </a:t>
            </a:r>
            <a:r>
              <a:rPr lang="en" sz="3200" dirty="0">
                <a:solidFill>
                  <a:schemeClr val="tx1"/>
                </a:solidFill>
              </a:rPr>
              <a:t>3’ ends of sequences are more likely to be sequenced</a:t>
            </a:r>
            <a:endParaRPr sz="3200" dirty="0">
              <a:solidFill>
                <a:schemeClr val="tx1"/>
              </a:solidFill>
            </a:endParaRPr>
          </a:p>
          <a:p>
            <a:pPr marL="914400" indent="-703896">
              <a:lnSpc>
                <a:spcPct val="100000"/>
              </a:lnSpc>
              <a:spcBef>
                <a:spcPts val="720"/>
              </a:spcBef>
              <a:buSzPct val="100000"/>
            </a:pPr>
            <a:endParaRPr sz="3200" b="1" dirty="0">
              <a:solidFill>
                <a:schemeClr val="tx1"/>
              </a:solidFill>
            </a:endParaRPr>
          </a:p>
          <a:p>
            <a:pPr marL="914400" indent="-703896">
              <a:lnSpc>
                <a:spcPct val="100000"/>
              </a:lnSpc>
              <a:spcBef>
                <a:spcPts val="720"/>
              </a:spcBef>
              <a:buSzPct val="100000"/>
            </a:pPr>
            <a:r>
              <a:rPr lang="en" sz="3200" b="1" dirty="0">
                <a:solidFill>
                  <a:schemeClr val="tx1"/>
                </a:solidFill>
              </a:rPr>
              <a:t>GC bias</a:t>
            </a:r>
            <a:r>
              <a:rPr lang="en" sz="3200" dirty="0">
                <a:solidFill>
                  <a:schemeClr val="tx1"/>
                </a:solidFill>
              </a:rPr>
              <a:t> - guanine and cytosine bond melts at higher temp - if a sequence has a lot of G’s and C’s</a:t>
            </a:r>
            <a:endParaRPr sz="3200" dirty="0">
              <a:solidFill>
                <a:schemeClr val="tx1"/>
              </a:solidFill>
            </a:endParaRPr>
          </a:p>
          <a:p>
            <a:pPr marL="914400" indent="0">
              <a:lnSpc>
                <a:spcPct val="100000"/>
              </a:lnSpc>
              <a:spcBef>
                <a:spcPts val="720"/>
              </a:spcBef>
              <a:buNone/>
            </a:pPr>
            <a:r>
              <a:rPr lang="en" sz="3200" dirty="0">
                <a:solidFill>
                  <a:schemeClr val="tx1"/>
                </a:solidFill>
              </a:rPr>
              <a:t> </a:t>
            </a: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Sequence complexity</a:t>
            </a:r>
            <a:r>
              <a:rPr lang="en" sz="3200" dirty="0">
                <a:solidFill>
                  <a:schemeClr val="tx1"/>
                </a:solidFill>
              </a:rPr>
              <a:t> - certain sequences more likely to have primers bound to them (and more likely to be sequenced)</a:t>
            </a:r>
            <a:endParaRPr sz="3200" dirty="0">
              <a:solidFill>
                <a:schemeClr val="tx1"/>
              </a:solidFill>
            </a:endParaRPr>
          </a:p>
          <a:p>
            <a:pPr marL="0" indent="0">
              <a:lnSpc>
                <a:spcPct val="100000"/>
              </a:lnSpc>
              <a:spcBef>
                <a:spcPts val="720"/>
              </a:spcBef>
              <a:buNone/>
            </a:pPr>
            <a:endParaRPr sz="3200" dirty="0">
              <a:solidFill>
                <a:schemeClr val="tx1"/>
              </a:solidFill>
            </a:endParaRPr>
          </a:p>
          <a:p>
            <a:pPr marL="914400" indent="-703896">
              <a:lnSpc>
                <a:spcPct val="100000"/>
              </a:lnSpc>
              <a:spcBef>
                <a:spcPts val="720"/>
              </a:spcBef>
              <a:buSzPct val="100000"/>
            </a:pPr>
            <a:r>
              <a:rPr lang="en" sz="3200" b="1" dirty="0">
                <a:solidFill>
                  <a:schemeClr val="tx1"/>
                </a:solidFill>
              </a:rPr>
              <a:t>Length bias</a:t>
            </a:r>
            <a:r>
              <a:rPr lang="en" sz="3200" dirty="0">
                <a:solidFill>
                  <a:schemeClr val="tx1"/>
                </a:solidFill>
              </a:rPr>
              <a:t> - longer targets are more likely to be amplified or sequenced</a:t>
            </a:r>
            <a:endParaRPr sz="3200" dirty="0">
              <a:solidFill>
                <a:schemeClr val="tx1"/>
              </a:solidFill>
            </a:endParaRPr>
          </a:p>
        </p:txBody>
      </p:sp>
      <p:pic>
        <p:nvPicPr>
          <p:cNvPr id="907" name="Google Shape;907;p89"/>
          <p:cNvPicPr preferRelativeResize="0"/>
          <p:nvPr/>
        </p:nvPicPr>
        <p:blipFill rotWithShape="1">
          <a:blip r:embed="rId3">
            <a:alphaModFix/>
          </a:blip>
          <a:srcRect t="14444" r="80132" b="59144"/>
          <a:stretch/>
        </p:blipFill>
        <p:spPr>
          <a:xfrm>
            <a:off x="13591400" y="7104299"/>
            <a:ext cx="2433352" cy="1838498"/>
          </a:xfrm>
          <a:prstGeom prst="rect">
            <a:avLst/>
          </a:prstGeom>
          <a:noFill/>
          <a:ln>
            <a:noFill/>
          </a:ln>
        </p:spPr>
      </p:pic>
      <p:pic>
        <p:nvPicPr>
          <p:cNvPr id="908" name="Google Shape;908;p89"/>
          <p:cNvPicPr preferRelativeResize="0"/>
          <p:nvPr/>
        </p:nvPicPr>
        <p:blipFill rotWithShape="1">
          <a:blip r:embed="rId3">
            <a:alphaModFix/>
          </a:blip>
          <a:srcRect l="40068" t="14444" r="32620" b="59144"/>
          <a:stretch/>
        </p:blipFill>
        <p:spPr>
          <a:xfrm>
            <a:off x="13446351" y="3353951"/>
            <a:ext cx="3344998" cy="1838498"/>
          </a:xfrm>
          <a:prstGeom prst="rect">
            <a:avLst/>
          </a:prstGeom>
          <a:noFill/>
          <a:ln>
            <a:noFill/>
          </a:ln>
        </p:spPr>
      </p:pic>
      <p:pic>
        <p:nvPicPr>
          <p:cNvPr id="909" name="Google Shape;909;p89"/>
          <p:cNvPicPr preferRelativeResize="0"/>
          <p:nvPr/>
        </p:nvPicPr>
        <p:blipFill rotWithShape="1">
          <a:blip r:embed="rId3">
            <a:alphaModFix/>
          </a:blip>
          <a:srcRect l="67165" t="16221" r="2802" b="59144"/>
          <a:stretch/>
        </p:blipFill>
        <p:spPr>
          <a:xfrm>
            <a:off x="13446350" y="5389501"/>
            <a:ext cx="3678300" cy="1714798"/>
          </a:xfrm>
          <a:prstGeom prst="rect">
            <a:avLst/>
          </a:prstGeom>
          <a:noFill/>
          <a:ln>
            <a:noFill/>
          </a:ln>
        </p:spPr>
      </p:pic>
      <p:pic>
        <p:nvPicPr>
          <p:cNvPr id="910" name="Google Shape;910;p89"/>
          <p:cNvPicPr preferRelativeResize="0"/>
          <p:nvPr/>
        </p:nvPicPr>
        <p:blipFill rotWithShape="1">
          <a:blip r:embed="rId3">
            <a:alphaModFix/>
          </a:blip>
          <a:srcRect l="19067" t="14444" r="58695" b="59144"/>
          <a:stretch/>
        </p:blipFill>
        <p:spPr>
          <a:xfrm>
            <a:off x="13446351" y="1430601"/>
            <a:ext cx="2723450" cy="1838498"/>
          </a:xfrm>
          <a:prstGeom prst="rect">
            <a:avLst/>
          </a:prstGeom>
          <a:noFill/>
          <a:ln>
            <a:noFill/>
          </a:ln>
        </p:spPr>
      </p:pic>
      <p:sp>
        <p:nvSpPr>
          <p:cNvPr id="911" name="Google Shape;911;p89"/>
          <p:cNvSpPr/>
          <p:nvPr/>
        </p:nvSpPr>
        <p:spPr>
          <a:xfrm rot="-3565785">
            <a:off x="14985873" y="7361247"/>
            <a:ext cx="599298" cy="1237902"/>
          </a:xfrm>
          <a:prstGeom prst="ellipse">
            <a:avLst/>
          </a:prstGeom>
          <a:solidFill>
            <a:srgbClr val="00FF00">
              <a:alpha val="36080"/>
            </a:srgbClr>
          </a:solidFill>
          <a:ln>
            <a:noFill/>
          </a:ln>
        </p:spPr>
        <p:txBody>
          <a:bodyPr spcFirstLastPara="1" wrap="square" lIns="182850" tIns="182850" rIns="182850" bIns="182850" anchor="ctr" anchorCtr="0">
            <a:noAutofit/>
          </a:bodyPr>
          <a:lstStyle/>
          <a:p>
            <a:pPr algn="ctr"/>
            <a:endParaRPr sz="3600">
              <a:latin typeface="Lato"/>
              <a:ea typeface="Lato"/>
              <a:cs typeface="Lato"/>
              <a:sym typeface="Lato"/>
            </a:endParaRPr>
          </a:p>
        </p:txBody>
      </p:sp>
      <p:sp>
        <p:nvSpPr>
          <p:cNvPr id="4" name="Google Shape;905;p89">
            <a:extLst>
              <a:ext uri="{FF2B5EF4-FFF2-40B4-BE49-F238E27FC236}">
                <a16:creationId xmlns:a16="http://schemas.microsoft.com/office/drawing/2014/main" id="{DAD2E1E3-6EF6-9482-798B-507A1B48F90B}"/>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a:t>
            </a:r>
            <a:endParaRPr sz="4800" dirty="0"/>
          </a:p>
        </p:txBody>
      </p:sp>
      <p:sp>
        <p:nvSpPr>
          <p:cNvPr id="8" name="TextBox 7">
            <a:extLst>
              <a:ext uri="{FF2B5EF4-FFF2-40B4-BE49-F238E27FC236}">
                <a16:creationId xmlns:a16="http://schemas.microsoft.com/office/drawing/2014/main" id="{935BC4AA-2F1B-BA5D-77B9-4701876BF7A9}"/>
              </a:ext>
            </a:extLst>
          </p:cNvPr>
          <p:cNvSpPr txBox="1"/>
          <p:nvPr/>
        </p:nvSpPr>
        <p:spPr>
          <a:xfrm>
            <a:off x="9014828" y="9350604"/>
            <a:ext cx="9153144" cy="307777"/>
          </a:xfrm>
          <a:prstGeom prst="rect">
            <a:avLst/>
          </a:prstGeom>
          <a:noFill/>
        </p:spPr>
        <p:txBody>
          <a:bodyPr wrap="square">
            <a:spAutoFit/>
          </a:bodyPr>
          <a:lstStyle/>
          <a:p>
            <a:pPr algn="r"/>
            <a:r>
              <a:rPr lang="en-US" sz="1400" dirty="0"/>
              <a:t>Source:</a:t>
            </a:r>
            <a:r>
              <a:rPr lang="en" sz="1400" dirty="0">
                <a:solidFill>
                  <a:srgbClr val="202124"/>
                </a:solidFill>
              </a:rPr>
              <a:t> `Understanding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spTree>
    <p:extLst>
      <p:ext uri="{BB962C8B-B14F-4D97-AF65-F5344CB8AC3E}">
        <p14:creationId xmlns:p14="http://schemas.microsoft.com/office/powerpoint/2010/main" val="128897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sp>
        <p:nvSpPr>
          <p:cNvPr id="14" name="Google Shape;840;p83">
            <a:extLst>
              <a:ext uri="{FF2B5EF4-FFF2-40B4-BE49-F238E27FC236}">
                <a16:creationId xmlns:a16="http://schemas.microsoft.com/office/drawing/2014/main" id="{AEA93693-6DE9-5DC6-81E8-BAA16B8C3295}"/>
              </a:ext>
            </a:extLst>
          </p:cNvPr>
          <p:cNvSpPr txBox="1">
            <a:spLocks/>
          </p:cNvSpPr>
          <p:nvPr/>
        </p:nvSpPr>
        <p:spPr>
          <a:xfrm>
            <a:off x="13366006" y="9133893"/>
            <a:ext cx="4748574" cy="523800"/>
          </a:xfrm>
          <a:prstGeom prst="rect">
            <a:avLst/>
          </a:prstGeom>
        </p:spPr>
        <p:txBody>
          <a:bodyPr spcFirstLastPara="1" vert="horz" wrap="square" lIns="91425" tIns="91425" rIns="91425" bIns="91425" rtlCol="0" anchor="ctr" anchorCtr="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sz="1600" dirty="0"/>
              <a:t>Source: </a:t>
            </a:r>
            <a:r>
              <a:rPr lang="en-US" sz="1600" dirty="0">
                <a:hlinkClick r:id="rId3"/>
              </a:rPr>
              <a:t>Love </a:t>
            </a:r>
            <a:r>
              <a:rPr lang="en-US" sz="1600" i="1" dirty="0">
                <a:hlinkClick r:id="rId3"/>
              </a:rPr>
              <a:t>et al</a:t>
            </a:r>
            <a:r>
              <a:rPr lang="en-US" sz="1600" dirty="0">
                <a:hlinkClick r:id="rId3"/>
              </a:rPr>
              <a:t>. 2016, Nature Biotechnology</a:t>
            </a:r>
            <a:r>
              <a:rPr lang="en-US" sz="1600" dirty="0"/>
              <a:t>.</a:t>
            </a:r>
          </a:p>
        </p:txBody>
      </p:sp>
      <p:pic>
        <p:nvPicPr>
          <p:cNvPr id="15" name="Google Shape;841;p83">
            <a:extLst>
              <a:ext uri="{FF2B5EF4-FFF2-40B4-BE49-F238E27FC236}">
                <a16:creationId xmlns:a16="http://schemas.microsoft.com/office/drawing/2014/main" id="{D260AB32-95CA-96A5-8FF7-3F3968D13B72}"/>
              </a:ext>
            </a:extLst>
          </p:cNvPr>
          <p:cNvPicPr preferRelativeResize="0">
            <a:picLocks noChangeAspect="1"/>
          </p:cNvPicPr>
          <p:nvPr/>
        </p:nvPicPr>
        <p:blipFill rotWithShape="1">
          <a:blip r:embed="rId4">
            <a:alphaModFix/>
          </a:blip>
          <a:srcRect t="56199"/>
          <a:stretch/>
        </p:blipFill>
        <p:spPr>
          <a:xfrm>
            <a:off x="1797543" y="4214951"/>
            <a:ext cx="14692914" cy="3657600"/>
          </a:xfrm>
          <a:prstGeom prst="rect">
            <a:avLst/>
          </a:prstGeom>
          <a:noFill/>
          <a:ln>
            <a:noFill/>
          </a:ln>
        </p:spPr>
      </p:pic>
      <p:sp>
        <p:nvSpPr>
          <p:cNvPr id="20" name="Google Shape;905;p89">
            <a:extLst>
              <a:ext uri="{FF2B5EF4-FFF2-40B4-BE49-F238E27FC236}">
                <a16:creationId xmlns:a16="http://schemas.microsoft.com/office/drawing/2014/main" id="{95E71CF3-DC5B-29C6-C56B-ADFEE72EFB55}"/>
              </a:ext>
            </a:extLst>
          </p:cNvPr>
          <p:cNvSpPr txBox="1">
            <a:spLocks noGrp="1"/>
          </p:cNvSpPr>
          <p:nvPr>
            <p:ph type="title"/>
          </p:nvPr>
        </p:nvSpPr>
        <p:spPr>
          <a:xfrm>
            <a:off x="685800" y="1058961"/>
            <a:ext cx="12427800" cy="988226"/>
          </a:xfrm>
          <a:prstGeom prst="rect">
            <a:avLst/>
          </a:prstGeom>
        </p:spPr>
        <p:txBody>
          <a:bodyPr spcFirstLastPara="1" vert="horz" wrap="square" lIns="182850" tIns="91400" rIns="182850" bIns="91400" rtlCol="0" anchor="ctr" anchorCtr="0">
            <a:noAutofit/>
          </a:bodyPr>
          <a:lstStyle/>
          <a:p>
            <a:pPr>
              <a:spcBef>
                <a:spcPts val="0"/>
              </a:spcBef>
              <a:buSzPts val="990"/>
            </a:pPr>
            <a:r>
              <a:rPr lang="en" sz="4400" dirty="0"/>
              <a:t>Sequence related biases: example</a:t>
            </a:r>
            <a:endParaRPr sz="4800" dirty="0"/>
          </a:p>
        </p:txBody>
      </p:sp>
    </p:spTree>
    <p:extLst>
      <p:ext uri="{BB962C8B-B14F-4D97-AF65-F5344CB8AC3E}">
        <p14:creationId xmlns:p14="http://schemas.microsoft.com/office/powerpoint/2010/main" val="212436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TextBox 3">
            <a:extLst>
              <a:ext uri="{FF2B5EF4-FFF2-40B4-BE49-F238E27FC236}">
                <a16:creationId xmlns:a16="http://schemas.microsoft.com/office/drawing/2014/main" id="{15DB952F-414E-A3D6-8BDC-8AEF1557525D}"/>
              </a:ext>
            </a:extLst>
          </p:cNvPr>
          <p:cNvSpPr txBox="1"/>
          <p:nvPr/>
        </p:nvSpPr>
        <p:spPr>
          <a:xfrm>
            <a:off x="11089947" y="3174901"/>
            <a:ext cx="5369253" cy="5339923"/>
          </a:xfrm>
          <a:prstGeom prst="rect">
            <a:avLst/>
          </a:prstGeom>
          <a:solidFill>
            <a:schemeClr val="bg1"/>
          </a:solidFill>
        </p:spPr>
        <p:txBody>
          <a:bodyPr wrap="square" rtlCol="0">
            <a:spAutoFit/>
          </a:bodyPr>
          <a:lstStyle/>
          <a:p>
            <a:pPr marL="342900" indent="-342900">
              <a:buFont typeface="+mj-lt"/>
              <a:buAutoNum type="arabicPeriod"/>
            </a:pPr>
            <a:endParaRPr lang="en-US" sz="2000" b="0" dirty="0"/>
          </a:p>
          <a:p>
            <a:pPr marL="342900" indent="-342900">
              <a:lnSpc>
                <a:spcPct val="150000"/>
              </a:lnSpc>
              <a:buFont typeface="+mj-lt"/>
              <a:buAutoNum type="arabicPeriod"/>
            </a:pPr>
            <a:r>
              <a:rPr lang="en-US" sz="2000" b="0" dirty="0"/>
              <a:t>Sample Preparation</a:t>
            </a:r>
            <a:endParaRPr lang="en-US" sz="2000" dirty="0"/>
          </a:p>
          <a:p>
            <a:pPr marL="342900" indent="-342900">
              <a:lnSpc>
                <a:spcPct val="150000"/>
              </a:lnSpc>
              <a:buFont typeface="+mj-lt"/>
              <a:buAutoNum type="arabicPeriod"/>
            </a:pPr>
            <a:r>
              <a:rPr lang="en-US" sz="2000" b="0" dirty="0"/>
              <a:t>RNA Quality Assessment</a:t>
            </a:r>
          </a:p>
          <a:p>
            <a:pPr marL="342900" indent="-342900">
              <a:lnSpc>
                <a:spcPct val="150000"/>
              </a:lnSpc>
              <a:buFont typeface="+mj-lt"/>
              <a:buAutoNum type="arabicPeriod"/>
            </a:pPr>
            <a:r>
              <a:rPr lang="en-US" sz="2000" b="0" dirty="0"/>
              <a:t>Library Preparation</a:t>
            </a:r>
          </a:p>
          <a:p>
            <a:pPr marL="342900" indent="-342900">
              <a:lnSpc>
                <a:spcPct val="150000"/>
              </a:lnSpc>
              <a:buFont typeface="+mj-lt"/>
              <a:buAutoNum type="arabicPeriod"/>
            </a:pPr>
            <a:r>
              <a:rPr lang="en-US" sz="2000" b="0" dirty="0"/>
              <a:t>cDNA Synthesis</a:t>
            </a:r>
          </a:p>
          <a:p>
            <a:pPr marL="342900" indent="-342900">
              <a:lnSpc>
                <a:spcPct val="150000"/>
              </a:lnSpc>
              <a:buFont typeface="+mj-lt"/>
              <a:buAutoNum type="arabicPeriod"/>
            </a:pPr>
            <a:r>
              <a:rPr lang="en-US" sz="2000" b="0" dirty="0"/>
              <a:t>Fragmentation</a:t>
            </a:r>
          </a:p>
          <a:p>
            <a:pPr marL="342900" indent="-342900">
              <a:lnSpc>
                <a:spcPct val="150000"/>
              </a:lnSpc>
              <a:buFont typeface="+mj-lt"/>
              <a:buAutoNum type="arabicPeriod"/>
            </a:pPr>
            <a:r>
              <a:rPr lang="en-US" sz="2000" b="0" dirty="0"/>
              <a:t>Adapter Ligation</a:t>
            </a:r>
          </a:p>
          <a:p>
            <a:pPr marL="342900" indent="-342900">
              <a:lnSpc>
                <a:spcPct val="150000"/>
              </a:lnSpc>
              <a:buFont typeface="+mj-lt"/>
              <a:buAutoNum type="arabicPeriod"/>
            </a:pPr>
            <a:r>
              <a:rPr lang="en-US" sz="2000" b="0" dirty="0"/>
              <a:t>Library Amplification</a:t>
            </a:r>
          </a:p>
          <a:p>
            <a:pPr marL="342900" indent="-342900">
              <a:lnSpc>
                <a:spcPct val="150000"/>
              </a:lnSpc>
              <a:buFont typeface="+mj-lt"/>
              <a:buAutoNum type="arabicPeriod"/>
            </a:pPr>
            <a:r>
              <a:rPr lang="en-US" sz="2000" b="0" dirty="0"/>
              <a:t>PCR Amplification</a:t>
            </a:r>
          </a:p>
          <a:p>
            <a:pPr marL="342900" indent="-342900">
              <a:lnSpc>
                <a:spcPct val="150000"/>
              </a:lnSpc>
              <a:buFont typeface="+mj-lt"/>
              <a:buAutoNum type="arabicPeriod"/>
            </a:pPr>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AA5AF6B5-D277-316B-7A38-71E74E5C0D47}"/>
              </a:ext>
            </a:extLst>
          </p:cNvPr>
          <p:cNvSpPr/>
          <p:nvPr/>
        </p:nvSpPr>
        <p:spPr>
          <a:xfrm>
            <a:off x="8785553" y="2897835"/>
            <a:ext cx="2304394" cy="5257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5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grpSp>
        <p:nvGrpSpPr>
          <p:cNvPr id="6" name="Group 5">
            <a:extLst>
              <a:ext uri="{FF2B5EF4-FFF2-40B4-BE49-F238E27FC236}">
                <a16:creationId xmlns:a16="http://schemas.microsoft.com/office/drawing/2014/main" id="{2276E9A0-A250-28B7-AE77-AA2CEF879F97}"/>
              </a:ext>
            </a:extLst>
          </p:cNvPr>
          <p:cNvGrpSpPr>
            <a:grpSpLocks noChangeAspect="1"/>
          </p:cNvGrpSpPr>
          <p:nvPr/>
        </p:nvGrpSpPr>
        <p:grpSpPr>
          <a:xfrm>
            <a:off x="2179639" y="3160695"/>
            <a:ext cx="13928722" cy="5120640"/>
            <a:chOff x="2327978" y="3700485"/>
            <a:chExt cx="15009724" cy="5518050"/>
          </a:xfrm>
        </p:grpSpPr>
        <p:pic>
          <p:nvPicPr>
            <p:cNvPr id="2" name="Content Placeholder 15" descr="Diagram&#10;&#10;Description automatically generated">
              <a:extLst>
                <a:ext uri="{FF2B5EF4-FFF2-40B4-BE49-F238E27FC236}">
                  <a16:creationId xmlns:a16="http://schemas.microsoft.com/office/drawing/2014/main" id="{E9BE7BC2-CB6F-1E6F-C81F-CDBDCFF218A3}"/>
                </a:ext>
              </a:extLst>
            </p:cNvPr>
            <p:cNvPicPr>
              <a:picLocks noChangeAspect="1"/>
            </p:cNvPicPr>
            <p:nvPr/>
          </p:nvPicPr>
          <p:blipFill rotWithShape="1">
            <a:blip r:embed="rId3"/>
            <a:srcRect r="942" b="45393"/>
            <a:stretch/>
          </p:blipFill>
          <p:spPr>
            <a:xfrm>
              <a:off x="2327978" y="3732135"/>
              <a:ext cx="6507314" cy="5486400"/>
            </a:xfrm>
            <a:prstGeom prst="rect">
              <a:avLst/>
            </a:prstGeom>
          </p:spPr>
        </p:pic>
        <p:pic>
          <p:nvPicPr>
            <p:cNvPr id="3" name="Content Placeholder 20" descr="Diagram&#10;&#10;Description automatically generated">
              <a:extLst>
                <a:ext uri="{FF2B5EF4-FFF2-40B4-BE49-F238E27FC236}">
                  <a16:creationId xmlns:a16="http://schemas.microsoft.com/office/drawing/2014/main" id="{81EEE958-1558-8AB1-CFCE-2FC27CD24F63}"/>
                </a:ext>
              </a:extLst>
            </p:cNvPr>
            <p:cNvPicPr>
              <a:picLocks noChangeAspect="1"/>
            </p:cNvPicPr>
            <p:nvPr/>
          </p:nvPicPr>
          <p:blipFill rotWithShape="1">
            <a:blip r:embed="rId3"/>
            <a:srcRect l="3498" t="56096"/>
            <a:stretch/>
          </p:blipFill>
          <p:spPr>
            <a:xfrm>
              <a:off x="9452710" y="3700485"/>
              <a:ext cx="7884992" cy="5486400"/>
            </a:xfrm>
            <a:prstGeom prst="rect">
              <a:avLst/>
            </a:prstGeom>
          </p:spPr>
        </p:pic>
      </p:grpSp>
      <p:sp>
        <p:nvSpPr>
          <p:cNvPr id="4" name="Rounded Rectangle 3">
            <a:extLst>
              <a:ext uri="{FF2B5EF4-FFF2-40B4-BE49-F238E27FC236}">
                <a16:creationId xmlns:a16="http://schemas.microsoft.com/office/drawing/2014/main" id="{6615BE7C-7CE6-0684-2C74-6D29709D85FA}"/>
              </a:ext>
            </a:extLst>
          </p:cNvPr>
          <p:cNvSpPr/>
          <p:nvPr/>
        </p:nvSpPr>
        <p:spPr>
          <a:xfrm>
            <a:off x="8343900" y="2641600"/>
            <a:ext cx="8026400" cy="6045200"/>
          </a:xfrm>
          <a:prstGeom prst="roundRect">
            <a:avLst/>
          </a:prstGeom>
          <a:solidFill>
            <a:srgbClr val="D11947">
              <a:alpha val="2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99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RNA-Seq technology: </a:t>
            </a:r>
            <a:r>
              <a:rPr lang="en-US" sz="3600" b="1" dirty="0"/>
              <a:t>Illumina sequencing (typically Hartwell)</a:t>
            </a:r>
            <a:endParaRPr lang="en-US" sz="36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Online Media 1" descr="Overview of Illumina Sequencing by Synthesis Workflow">
            <a:hlinkClick r:id="" action="ppaction://media"/>
            <a:extLst>
              <a:ext uri="{FF2B5EF4-FFF2-40B4-BE49-F238E27FC236}">
                <a16:creationId xmlns:a16="http://schemas.microsoft.com/office/drawing/2014/main" id="{8CD86955-A534-B4BF-5E6A-A95484D9C0F5}"/>
              </a:ext>
            </a:extLst>
          </p:cNvPr>
          <p:cNvPicPr>
            <a:picLocks noRot="1" noChangeAspect="1"/>
          </p:cNvPicPr>
          <p:nvPr>
            <a:videoFile r:link="rId1"/>
          </p:nvPr>
        </p:nvPicPr>
        <p:blipFill>
          <a:blip r:embed="rId4"/>
          <a:stretch>
            <a:fillRect/>
          </a:stretch>
        </p:blipFill>
        <p:spPr>
          <a:xfrm>
            <a:off x="4924477" y="2916114"/>
            <a:ext cx="8439045" cy="4768054"/>
          </a:xfrm>
          <a:prstGeom prst="rect">
            <a:avLst/>
          </a:prstGeom>
        </p:spPr>
      </p:pic>
      <p:sp>
        <p:nvSpPr>
          <p:cNvPr id="5" name="TextBox 4">
            <a:extLst>
              <a:ext uri="{FF2B5EF4-FFF2-40B4-BE49-F238E27FC236}">
                <a16:creationId xmlns:a16="http://schemas.microsoft.com/office/drawing/2014/main" id="{192A4A17-76B1-D373-DF36-E397DF69750B}"/>
              </a:ext>
            </a:extLst>
          </p:cNvPr>
          <p:cNvSpPr txBox="1"/>
          <p:nvPr/>
        </p:nvSpPr>
        <p:spPr>
          <a:xfrm>
            <a:off x="11900338" y="9247168"/>
            <a:ext cx="6197600" cy="338554"/>
          </a:xfrm>
          <a:prstGeom prst="rect">
            <a:avLst/>
          </a:prstGeom>
          <a:noFill/>
        </p:spPr>
        <p:txBody>
          <a:bodyPr wrap="square">
            <a:spAutoFit/>
          </a:bodyPr>
          <a:lstStyle/>
          <a:p>
            <a:pPr algn="r"/>
            <a:r>
              <a:rPr lang="en-US" sz="1600" dirty="0">
                <a:hlinkClick r:id="rId5"/>
              </a:rPr>
              <a:t>Overview</a:t>
            </a:r>
            <a:r>
              <a:rPr lang="en-US" sz="1600" dirty="0"/>
              <a:t> of Illumina Sequencing by Synthesis Workflow</a:t>
            </a:r>
          </a:p>
        </p:txBody>
      </p:sp>
    </p:spTree>
    <p:extLst>
      <p:ext uri="{BB962C8B-B14F-4D97-AF65-F5344CB8AC3E}">
        <p14:creationId xmlns:p14="http://schemas.microsoft.com/office/powerpoint/2010/main" val="156792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224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7008642"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3" name="Picture 2" descr="A screenshot of a computer program&#10;&#10;Description automatically generated">
            <a:extLst>
              <a:ext uri="{FF2B5EF4-FFF2-40B4-BE49-F238E27FC236}">
                <a16:creationId xmlns:a16="http://schemas.microsoft.com/office/drawing/2014/main" id="{7C1429B1-A5A1-6735-1FD4-5D734B54B5D3}"/>
              </a:ext>
            </a:extLst>
          </p:cNvPr>
          <p:cNvPicPr>
            <a:picLocks noChangeAspect="1"/>
          </p:cNvPicPr>
          <p:nvPr/>
        </p:nvPicPr>
        <p:blipFill>
          <a:blip r:embed="rId3"/>
          <a:stretch>
            <a:fillRect/>
          </a:stretch>
        </p:blipFill>
        <p:spPr>
          <a:xfrm>
            <a:off x="11486148" y="1438284"/>
            <a:ext cx="5922024" cy="7836980"/>
          </a:xfrm>
          <a:prstGeom prst="rect">
            <a:avLst/>
          </a:prstGeom>
        </p:spPr>
      </p:pic>
      <p:sp>
        <p:nvSpPr>
          <p:cNvPr id="4" name="Rectangle 3">
            <a:extLst>
              <a:ext uri="{FF2B5EF4-FFF2-40B4-BE49-F238E27FC236}">
                <a16:creationId xmlns:a16="http://schemas.microsoft.com/office/drawing/2014/main" id="{B70AAF91-DC4F-A80A-AB8E-DE0C56126307}"/>
              </a:ext>
            </a:extLst>
          </p:cNvPr>
          <p:cNvSpPr/>
          <p:nvPr/>
        </p:nvSpPr>
        <p:spPr>
          <a:xfrm>
            <a:off x="1380262" y="7144827"/>
            <a:ext cx="561091" cy="24760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B047A-B99C-7F3F-8D60-D8DD574EF52B}"/>
              </a:ext>
            </a:extLst>
          </p:cNvPr>
          <p:cNvSpPr txBox="1">
            <a:spLocks/>
          </p:cNvSpPr>
          <p:nvPr/>
        </p:nvSpPr>
        <p:spPr>
          <a:xfrm>
            <a:off x="1150160" y="2897731"/>
            <a:ext cx="1904391" cy="1135213"/>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6000" b="0" dirty="0">
                <a:solidFill>
                  <a:schemeClr val="tx1"/>
                </a:solidFill>
                <a:latin typeface="+mn-lt"/>
              </a:rPr>
              <a:t>😱🙄</a:t>
            </a:r>
            <a:endParaRPr lang="en-US" sz="4400" b="0" dirty="0">
              <a:solidFill>
                <a:schemeClr val="tx1"/>
              </a:solidFill>
              <a:latin typeface="+mn-lt"/>
            </a:endParaRPr>
          </a:p>
        </p:txBody>
      </p:sp>
      <p:sp>
        <p:nvSpPr>
          <p:cNvPr id="6" name="TextBox 5">
            <a:extLst>
              <a:ext uri="{FF2B5EF4-FFF2-40B4-BE49-F238E27FC236}">
                <a16:creationId xmlns:a16="http://schemas.microsoft.com/office/drawing/2014/main" id="{D629D57C-F9DF-2100-E5A0-549C87308C8C}"/>
              </a:ext>
            </a:extLst>
          </p:cNvPr>
          <p:cNvSpPr txBox="1"/>
          <p:nvPr/>
        </p:nvSpPr>
        <p:spPr>
          <a:xfrm>
            <a:off x="2969912" y="3142173"/>
            <a:ext cx="6891838" cy="646331"/>
          </a:xfrm>
          <a:prstGeom prst="rect">
            <a:avLst/>
          </a:prstGeom>
          <a:noFill/>
        </p:spPr>
        <p:txBody>
          <a:bodyPr wrap="square">
            <a:spAutoFit/>
          </a:bodyPr>
          <a:lstStyle/>
          <a:p>
            <a:r>
              <a:rPr lang="en-US" sz="3600" b="0" dirty="0">
                <a:solidFill>
                  <a:schemeClr val="tx1"/>
                </a:solidFill>
                <a:latin typeface="+mn-lt"/>
              </a:rPr>
              <a:t>So many steps, tools and files..</a:t>
            </a:r>
            <a:endParaRPr lang="en-US" sz="3600" dirty="0"/>
          </a:p>
        </p:txBody>
      </p:sp>
    </p:spTree>
    <p:extLst>
      <p:ext uri="{BB962C8B-B14F-4D97-AF65-F5344CB8AC3E}">
        <p14:creationId xmlns:p14="http://schemas.microsoft.com/office/powerpoint/2010/main" val="88803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3064042" y="2756347"/>
            <a:ext cx="57115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99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1029549"/>
            <a:ext cx="16878300" cy="922082"/>
          </a:xfrm>
        </p:spPr>
        <p:txBody>
          <a:bodyPr/>
          <a:lstStyle/>
          <a:p>
            <a:r>
              <a:rPr lang="en-US" sz="4000" dirty="0"/>
              <a:t>Alignment and QC: CAB </a:t>
            </a:r>
            <a:r>
              <a:rPr lang="en-US" sz="4000" dirty="0" err="1"/>
              <a:t>AutoMaper</a:t>
            </a:r>
            <a:r>
              <a:rPr lang="en-US" sz="4000" dirty="0"/>
              <a:t> RNA-Seq pipeline </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2" name="Rounded Rectangle 1">
            <a:extLst>
              <a:ext uri="{FF2B5EF4-FFF2-40B4-BE49-F238E27FC236}">
                <a16:creationId xmlns:a16="http://schemas.microsoft.com/office/drawing/2014/main" id="{26085CFC-692F-80BD-C205-4B703D92EC2E}"/>
              </a:ext>
            </a:extLst>
          </p:cNvPr>
          <p:cNvSpPr/>
          <p:nvPr/>
        </p:nvSpPr>
        <p:spPr>
          <a:xfrm>
            <a:off x="7129347" y="3059329"/>
            <a:ext cx="10476004" cy="3095093"/>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Callout 18">
            <a:extLst>
              <a:ext uri="{FF2B5EF4-FFF2-40B4-BE49-F238E27FC236}">
                <a16:creationId xmlns:a16="http://schemas.microsoft.com/office/drawing/2014/main" id="{39941356-03DD-6C4F-1BDF-9E83B2702F11}"/>
              </a:ext>
            </a:extLst>
          </p:cNvPr>
          <p:cNvSpPr/>
          <p:nvPr/>
        </p:nvSpPr>
        <p:spPr>
          <a:xfrm flipH="1">
            <a:off x="682648" y="2267499"/>
            <a:ext cx="5156167" cy="3095093"/>
          </a:xfrm>
          <a:prstGeom prst="cloudCallout">
            <a:avLst>
              <a:gd name="adj1" fmla="val -69641"/>
              <a:gd name="adj2" fmla="val 25701"/>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D8135C52-C3CF-2C17-DFF3-D290AEC18053}"/>
              </a:ext>
            </a:extLst>
          </p:cNvPr>
          <p:cNvPicPr>
            <a:picLocks noChangeAspect="1"/>
          </p:cNvPicPr>
          <p:nvPr/>
        </p:nvPicPr>
        <p:blipFill>
          <a:blip r:embed="rId4"/>
          <a:stretch>
            <a:fillRect/>
          </a:stretch>
        </p:blipFill>
        <p:spPr>
          <a:xfrm>
            <a:off x="1614521" y="2744797"/>
            <a:ext cx="3886200" cy="1919534"/>
          </a:xfrm>
          <a:prstGeom prst="rect">
            <a:avLst/>
          </a:prstGeom>
        </p:spPr>
      </p:pic>
      <p:pic>
        <p:nvPicPr>
          <p:cNvPr id="16" name="Picture 15">
            <a:extLst>
              <a:ext uri="{FF2B5EF4-FFF2-40B4-BE49-F238E27FC236}">
                <a16:creationId xmlns:a16="http://schemas.microsoft.com/office/drawing/2014/main" id="{C469A8F2-5572-9528-88E7-2D3C5131A67D}"/>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8" name="Rounded Rectangle 17">
            <a:extLst>
              <a:ext uri="{FF2B5EF4-FFF2-40B4-BE49-F238E27FC236}">
                <a16:creationId xmlns:a16="http://schemas.microsoft.com/office/drawing/2014/main" id="{C4991C4F-A9F1-349C-F2F9-CFA6F4F38706}"/>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73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3594100"/>
            <a:ext cx="16349472" cy="4810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6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a:xfrm>
            <a:off x="0" y="694754"/>
            <a:ext cx="18288000" cy="891160"/>
          </a:xfrm>
        </p:spPr>
        <p:txBody>
          <a:bodyPr/>
          <a:lstStyle/>
          <a:p>
            <a:r>
              <a:rPr lang="en-US" dirty="0"/>
              <a:t>Let us help you! – </a:t>
            </a:r>
            <a:r>
              <a:rPr lang="en-US" sz="4400" dirty="0">
                <a:hlinkClick r:id="rId2"/>
              </a:rPr>
              <a:t>https://wiki.stjude.org/display/DNB</a:t>
            </a:r>
            <a:r>
              <a:rPr lang="en-US" dirty="0"/>
              <a:t> </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Placeholder 7" descr="A screenshot of a computer&#10;&#10;Description automatically generated">
            <a:extLst>
              <a:ext uri="{FF2B5EF4-FFF2-40B4-BE49-F238E27FC236}">
                <a16:creationId xmlns:a16="http://schemas.microsoft.com/office/drawing/2014/main" id="{F8B9457E-BF8F-85CD-8662-4E14E438DFCF}"/>
              </a:ext>
            </a:extLst>
          </p:cNvPr>
          <p:cNvPicPr>
            <a:picLocks noGrp="1" noChangeAspect="1"/>
          </p:cNvPicPr>
          <p:nvPr>
            <p:ph type="pic" sz="quarter" idx="28"/>
          </p:nvPr>
        </p:nvPicPr>
        <p:blipFill>
          <a:blip r:embed="rId3"/>
          <a:srcRect l="184" r="184"/>
          <a:stretch>
            <a:fillRect/>
          </a:stretch>
        </p:blipFill>
        <p:spPr/>
      </p:pic>
    </p:spTree>
    <p:extLst>
      <p:ext uri="{BB962C8B-B14F-4D97-AF65-F5344CB8AC3E}">
        <p14:creationId xmlns:p14="http://schemas.microsoft.com/office/powerpoint/2010/main" val="241820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2" name="Rectangle 1">
            <a:extLst>
              <a:ext uri="{FF2B5EF4-FFF2-40B4-BE49-F238E27FC236}">
                <a16:creationId xmlns:a16="http://schemas.microsoft.com/office/drawing/2014/main" id="{0944F783-1C0C-8DD0-7AAC-EB7DF2318736}"/>
              </a:ext>
            </a:extLst>
          </p:cNvPr>
          <p:cNvSpPr/>
          <p:nvPr/>
        </p:nvSpPr>
        <p:spPr>
          <a:xfrm>
            <a:off x="685800" y="4106893"/>
            <a:ext cx="16349472" cy="4297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quence Alignment Vector Icon 32214250 ...">
            <a:extLst>
              <a:ext uri="{FF2B5EF4-FFF2-40B4-BE49-F238E27FC236}">
                <a16:creationId xmlns:a16="http://schemas.microsoft.com/office/drawing/2014/main" id="{8946E1BA-02DD-3E84-8B78-E5E776F9E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83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9" name="Picture 8">
            <a:extLst>
              <a:ext uri="{FF2B5EF4-FFF2-40B4-BE49-F238E27FC236}">
                <a16:creationId xmlns:a16="http://schemas.microsoft.com/office/drawing/2014/main" id="{210310A8-DF01-96DD-F3A1-B4A2A2D351DF}"/>
              </a:ext>
            </a:extLst>
          </p:cNvPr>
          <p:cNvPicPr>
            <a:picLocks noChangeAspect="1"/>
          </p:cNvPicPr>
          <p:nvPr/>
        </p:nvPicPr>
        <p:blipFill>
          <a:blip r:embed="rId3"/>
          <a:stretch>
            <a:fillRect/>
          </a:stretch>
        </p:blipFill>
        <p:spPr>
          <a:xfrm>
            <a:off x="884803" y="2674209"/>
            <a:ext cx="16260050" cy="4938581"/>
          </a:xfrm>
          <a:prstGeom prst="rect">
            <a:avLst/>
          </a:prstGeom>
        </p:spPr>
      </p:pic>
      <p:sp>
        <p:nvSpPr>
          <p:cNvPr id="3" name="Rectangle 2">
            <a:extLst>
              <a:ext uri="{FF2B5EF4-FFF2-40B4-BE49-F238E27FC236}">
                <a16:creationId xmlns:a16="http://schemas.microsoft.com/office/drawing/2014/main" id="{9C418F91-FCE6-9704-9B45-57A46CD1F2B1}"/>
              </a:ext>
            </a:extLst>
          </p:cNvPr>
          <p:cNvSpPr/>
          <p:nvPr/>
        </p:nvSpPr>
        <p:spPr>
          <a:xfrm>
            <a:off x="884803" y="4593429"/>
            <a:ext cx="3520440" cy="2356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Google Shape;995;p96">
            <a:extLst>
              <a:ext uri="{FF2B5EF4-FFF2-40B4-BE49-F238E27FC236}">
                <a16:creationId xmlns:a16="http://schemas.microsoft.com/office/drawing/2014/main" id="{53A8AD58-41AD-29F9-9F9B-A84B179F8658}"/>
              </a:ext>
            </a:extLst>
          </p:cNvPr>
          <p:cNvCxnSpPr>
            <a:cxnSpLocks/>
          </p:cNvCxnSpPr>
          <p:nvPr/>
        </p:nvCxnSpPr>
        <p:spPr>
          <a:xfrm flipH="1" flipV="1">
            <a:off x="4572000" y="4754880"/>
            <a:ext cx="310896" cy="1016555"/>
          </a:xfrm>
          <a:prstGeom prst="straightConnector1">
            <a:avLst/>
          </a:prstGeom>
          <a:noFill/>
          <a:ln w="57150" cap="flat" cmpd="sng">
            <a:solidFill>
              <a:srgbClr val="FF0000"/>
            </a:solidFill>
            <a:prstDash val="solid"/>
            <a:round/>
            <a:headEnd type="none" w="med" len="med"/>
            <a:tailEnd type="triangle" w="med" len="med"/>
          </a:ln>
        </p:spPr>
      </p:cxnSp>
      <p:pic>
        <p:nvPicPr>
          <p:cNvPr id="4" name="Picture 2" descr="Sequence Alignment Vector Icon 32214250 ...">
            <a:extLst>
              <a:ext uri="{FF2B5EF4-FFF2-40B4-BE49-F238E27FC236}">
                <a16:creationId xmlns:a16="http://schemas.microsoft.com/office/drawing/2014/main" id="{F7E07C86-D258-B393-3F08-6A28E5658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90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400" dirty="0"/>
              <a:t>What is a FASTQ file?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3" name="Google Shape;1004;p97">
            <a:extLst>
              <a:ext uri="{FF2B5EF4-FFF2-40B4-BE49-F238E27FC236}">
                <a16:creationId xmlns:a16="http://schemas.microsoft.com/office/drawing/2014/main" id="{BE392E53-8A94-B0FF-9A41-3D2A7176D53B}"/>
              </a:ext>
            </a:extLst>
          </p:cNvPr>
          <p:cNvPicPr preferRelativeResize="0">
            <a:picLocks noChangeAspect="1"/>
          </p:cNvPicPr>
          <p:nvPr/>
        </p:nvPicPr>
        <p:blipFill>
          <a:blip r:embed="rId3">
            <a:alphaModFix/>
          </a:blip>
          <a:stretch>
            <a:fillRect/>
          </a:stretch>
        </p:blipFill>
        <p:spPr>
          <a:xfrm>
            <a:off x="1044412" y="2578732"/>
            <a:ext cx="15940831" cy="3748915"/>
          </a:xfrm>
          <a:prstGeom prst="rect">
            <a:avLst/>
          </a:prstGeom>
          <a:noFill/>
          <a:ln>
            <a:noFill/>
          </a:ln>
        </p:spPr>
      </p:pic>
      <p:pic>
        <p:nvPicPr>
          <p:cNvPr id="4" name="Google Shape;1005;p97">
            <a:extLst>
              <a:ext uri="{FF2B5EF4-FFF2-40B4-BE49-F238E27FC236}">
                <a16:creationId xmlns:a16="http://schemas.microsoft.com/office/drawing/2014/main" id="{C4459828-DD7E-7B58-107F-9102F03B70B1}"/>
              </a:ext>
            </a:extLst>
          </p:cNvPr>
          <p:cNvPicPr preferRelativeResize="0"/>
          <p:nvPr/>
        </p:nvPicPr>
        <p:blipFill>
          <a:blip r:embed="rId4">
            <a:alphaModFix/>
          </a:blip>
          <a:stretch>
            <a:fillRect/>
          </a:stretch>
        </p:blipFill>
        <p:spPr>
          <a:xfrm>
            <a:off x="4901184" y="5143500"/>
            <a:ext cx="6071616" cy="4196360"/>
          </a:xfrm>
          <a:prstGeom prst="rect">
            <a:avLst/>
          </a:prstGeom>
          <a:noFill/>
          <a:ln>
            <a:noFill/>
          </a:ln>
        </p:spPr>
      </p:pic>
      <p:pic>
        <p:nvPicPr>
          <p:cNvPr id="5" name="Picture 2" descr="Sequence Alignment Vector Icon 32214250 ...">
            <a:extLst>
              <a:ext uri="{FF2B5EF4-FFF2-40B4-BE49-F238E27FC236}">
                <a16:creationId xmlns:a16="http://schemas.microsoft.com/office/drawing/2014/main" id="{65281C76-6F3C-B75A-3F1A-068ED7437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979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33</a:t>
            </a:fld>
            <a:endParaRPr lang="en-US" dirty="0"/>
          </a:p>
        </p:txBody>
      </p:sp>
      <p:pic>
        <p:nvPicPr>
          <p:cNvPr id="6" name="Content Placeholder 8" descr="Diagram&#10;&#10;Description automatically generated">
            <a:extLst>
              <a:ext uri="{FF2B5EF4-FFF2-40B4-BE49-F238E27FC236}">
                <a16:creationId xmlns:a16="http://schemas.microsoft.com/office/drawing/2014/main" id="{DDEF537B-0C82-F028-7696-FA21D4607D7D}"/>
              </a:ext>
            </a:extLst>
          </p:cNvPr>
          <p:cNvPicPr>
            <a:picLocks noGrp="1" noChangeAspect="1"/>
          </p:cNvPicPr>
          <p:nvPr>
            <p:ph idx="1"/>
          </p:nvPr>
        </p:nvPicPr>
        <p:blipFill rotWithShape="1">
          <a:blip r:embed="rId3"/>
          <a:srcRect l="2519" t="51887" r="4383" b="12211"/>
          <a:stretch/>
        </p:blipFill>
        <p:spPr>
          <a:xfrm>
            <a:off x="1217804" y="5468112"/>
            <a:ext cx="15470757" cy="3357991"/>
          </a:xfrm>
        </p:spPr>
      </p:pic>
      <p:sp>
        <p:nvSpPr>
          <p:cNvPr id="7" name="TextBox 6">
            <a:extLst>
              <a:ext uri="{FF2B5EF4-FFF2-40B4-BE49-F238E27FC236}">
                <a16:creationId xmlns:a16="http://schemas.microsoft.com/office/drawing/2014/main" id="{005776F0-A6BB-04EB-A1B6-457C668DBC06}"/>
              </a:ext>
            </a:extLst>
          </p:cNvPr>
          <p:cNvSpPr txBox="1"/>
          <p:nvPr/>
        </p:nvSpPr>
        <p:spPr>
          <a:xfrm>
            <a:off x="9033510" y="9273322"/>
            <a:ext cx="9151144" cy="338554"/>
          </a:xfrm>
          <a:prstGeom prst="rect">
            <a:avLst/>
          </a:prstGeom>
          <a:noFill/>
        </p:spPr>
        <p:txBody>
          <a:bodyPr wrap="square">
            <a:spAutoFit/>
          </a:bodyPr>
          <a:lstStyle/>
          <a:p>
            <a:pPr algn="r"/>
            <a:r>
              <a:rPr lang="en-US" sz="1600" dirty="0"/>
              <a:t>https://</a:t>
            </a:r>
            <a:r>
              <a:rPr lang="en-US" sz="1600" dirty="0" err="1"/>
              <a:t>wiki.stjude.org</a:t>
            </a:r>
            <a:r>
              <a:rPr lang="en-US" sz="1600" dirty="0"/>
              <a:t>/display/CAB/</a:t>
            </a:r>
            <a:r>
              <a:rPr lang="en-US" sz="1600" dirty="0" err="1"/>
              <a:t>AutoMapper#AutoMapper-E.RNA-sequencing</a:t>
            </a:r>
            <a:r>
              <a:rPr lang="en-US" sz="1600" dirty="0"/>
              <a:t>(RNA-seq)</a:t>
            </a:r>
          </a:p>
        </p:txBody>
      </p:sp>
      <p:pic>
        <p:nvPicPr>
          <p:cNvPr id="9" name="Picture 2">
            <a:extLst>
              <a:ext uri="{FF2B5EF4-FFF2-40B4-BE49-F238E27FC236}">
                <a16:creationId xmlns:a16="http://schemas.microsoft.com/office/drawing/2014/main" id="{270EE5E5-B58E-F9FB-4B68-EAA9EE1CA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636" y="2724523"/>
            <a:ext cx="14930628" cy="2656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EDA9F8-83A2-4861-73AA-13EAA7DDB804}"/>
              </a:ext>
            </a:extLst>
          </p:cNvPr>
          <p:cNvSpPr txBox="1"/>
          <p:nvPr/>
        </p:nvSpPr>
        <p:spPr>
          <a:xfrm>
            <a:off x="16289968" y="8797943"/>
            <a:ext cx="1894686" cy="369332"/>
          </a:xfrm>
          <a:prstGeom prst="rect">
            <a:avLst/>
          </a:prstGeom>
          <a:noFill/>
        </p:spPr>
        <p:txBody>
          <a:bodyPr wrap="none" rtlCol="0">
            <a:spAutoFit/>
          </a:bodyPr>
          <a:lstStyle/>
          <a:p>
            <a:r>
              <a:rPr lang="en-US" dirty="0"/>
              <a:t>By </a:t>
            </a:r>
            <a:r>
              <a:rPr lang="en-US" dirty="0">
                <a:hlinkClick r:id="rId5"/>
              </a:rPr>
              <a:t>Dr. </a:t>
            </a:r>
            <a:r>
              <a:rPr lang="en-US" dirty="0" err="1">
                <a:hlinkClick r:id="rId5"/>
              </a:rPr>
              <a:t>Yawei</a:t>
            </a:r>
            <a:r>
              <a:rPr lang="en-US" dirty="0">
                <a:hlinkClick r:id="rId5"/>
              </a:rPr>
              <a:t> Hui</a:t>
            </a:r>
            <a:endParaRPr lang="en-US" dirty="0"/>
          </a:p>
        </p:txBody>
      </p:sp>
      <p:pic>
        <p:nvPicPr>
          <p:cNvPr id="8" name="Picture 2" descr="Sequence Alignment Vector Icon 32214250 ...">
            <a:extLst>
              <a:ext uri="{FF2B5EF4-FFF2-40B4-BE49-F238E27FC236}">
                <a16:creationId xmlns:a16="http://schemas.microsoft.com/office/drawing/2014/main" id="{5B4E27B2-B96E-80BC-DCD2-B9D30E013A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ED7100-7B91-B803-4476-F1457A8DAA26}"/>
              </a:ext>
            </a:extLst>
          </p:cNvPr>
          <p:cNvPicPr>
            <a:picLocks noChangeAspect="1"/>
          </p:cNvPicPr>
          <p:nvPr/>
        </p:nvPicPr>
        <p:blipFill>
          <a:blip r:embed="rId7"/>
          <a:stretch>
            <a:fillRect/>
          </a:stretch>
        </p:blipFill>
        <p:spPr>
          <a:xfrm>
            <a:off x="12890603" y="209258"/>
            <a:ext cx="3765168" cy="922082"/>
          </a:xfrm>
          <a:prstGeom prst="rect">
            <a:avLst/>
          </a:prstGeom>
        </p:spPr>
      </p:pic>
      <p:sp>
        <p:nvSpPr>
          <p:cNvPr id="14" name="Rounded Rectangle 13">
            <a:extLst>
              <a:ext uri="{FF2B5EF4-FFF2-40B4-BE49-F238E27FC236}">
                <a16:creationId xmlns:a16="http://schemas.microsoft.com/office/drawing/2014/main" id="{9979437A-7438-28EA-E561-53F389D8885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52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000" b="1" dirty="0"/>
              <a:t>RNA-Seq</a:t>
            </a:r>
            <a:r>
              <a:rPr lang="en-US" sz="4000" dirty="0">
                <a:ea typeface="ＭＳ Ｐゴシック" charset="0"/>
              </a:rPr>
              <a:t> mapping strategies</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34</a:t>
            </a:fld>
            <a:endParaRPr lang="en-US"/>
          </a:p>
        </p:txBody>
      </p:sp>
      <p:grpSp>
        <p:nvGrpSpPr>
          <p:cNvPr id="5" name="Group 4">
            <a:extLst>
              <a:ext uri="{FF2B5EF4-FFF2-40B4-BE49-F238E27FC236}">
                <a16:creationId xmlns:a16="http://schemas.microsoft.com/office/drawing/2014/main" id="{82E59862-2BB5-9BB2-9117-300376EAB7A2}"/>
              </a:ext>
            </a:extLst>
          </p:cNvPr>
          <p:cNvGrpSpPr/>
          <p:nvPr/>
        </p:nvGrpSpPr>
        <p:grpSpPr>
          <a:xfrm>
            <a:off x="1747489" y="5535077"/>
            <a:ext cx="14793022" cy="3368020"/>
            <a:chOff x="1333027" y="3557848"/>
            <a:chExt cx="14793022" cy="3368020"/>
          </a:xfrm>
        </p:grpSpPr>
        <p:pic>
          <p:nvPicPr>
            <p:cNvPr id="4" name="Content Placeholder 3" descr="AlignmentStrategies.jpg">
              <a:extLst>
                <a:ext uri="{FF2B5EF4-FFF2-40B4-BE49-F238E27FC236}">
                  <a16:creationId xmlns:a16="http://schemas.microsoft.com/office/drawing/2014/main" id="{50B2EB10-220A-2C37-DA0B-ED97C28D9870}"/>
                </a:ext>
              </a:extLst>
            </p:cNvPr>
            <p:cNvPicPr>
              <a:picLocks noChangeAspect="1"/>
            </p:cNvPicPr>
            <p:nvPr/>
          </p:nvPicPr>
          <p:blipFill rotWithShape="1">
            <a:blip r:embed="rId3">
              <a:extLst>
                <a:ext uri="{28A0092B-C50C-407E-A947-70E740481C1C}">
                  <a14:useLocalDpi xmlns:a14="http://schemas.microsoft.com/office/drawing/2010/main" val="0"/>
                </a:ext>
              </a:extLst>
            </a:blip>
            <a:srcRect l="5309" t="38361" r="1949" b="34376"/>
            <a:stretch/>
          </p:blipFill>
          <p:spPr>
            <a:xfrm>
              <a:off x="11688221" y="4182668"/>
              <a:ext cx="4437828" cy="2743200"/>
            </a:xfrm>
            <a:prstGeom prst="rect">
              <a:avLst/>
            </a:prstGeom>
            <a:ln w="28575">
              <a:solidFill>
                <a:schemeClr val="tx1"/>
              </a:solidFill>
            </a:ln>
          </p:spPr>
        </p:pic>
        <p:pic>
          <p:nvPicPr>
            <p:cNvPr id="9" name="Content Placeholder 3" descr="AlignmentStrategies.jpg">
              <a:extLst>
                <a:ext uri="{FF2B5EF4-FFF2-40B4-BE49-F238E27FC236}">
                  <a16:creationId xmlns:a16="http://schemas.microsoft.com/office/drawing/2014/main" id="{34C7DA72-105B-0F62-EB43-24DA3558C1A6}"/>
                </a:ext>
              </a:extLst>
            </p:cNvPr>
            <p:cNvPicPr>
              <a:picLocks noChangeAspect="1"/>
            </p:cNvPicPr>
            <p:nvPr/>
          </p:nvPicPr>
          <p:blipFill rotWithShape="1">
            <a:blip r:embed="rId3">
              <a:extLst>
                <a:ext uri="{28A0092B-C50C-407E-A947-70E740481C1C}">
                  <a14:useLocalDpi xmlns:a14="http://schemas.microsoft.com/office/drawing/2010/main" val="0"/>
                </a:ext>
              </a:extLst>
            </a:blip>
            <a:srcRect l="5624" t="3550" r="2649" b="69439"/>
            <a:stretch/>
          </p:blipFill>
          <p:spPr bwMode="auto">
            <a:xfrm>
              <a:off x="1333027" y="4182668"/>
              <a:ext cx="4435651" cy="2743200"/>
            </a:xfrm>
            <a:prstGeom prst="rect">
              <a:avLst/>
            </a:prstGeom>
            <a:noFill/>
            <a:ln w="28575">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10" name="Content Placeholder 3" descr="AlignmentStrategies.jpg">
              <a:extLst>
                <a:ext uri="{FF2B5EF4-FFF2-40B4-BE49-F238E27FC236}">
                  <a16:creationId xmlns:a16="http://schemas.microsoft.com/office/drawing/2014/main" id="{C0984B5C-DCE4-C87E-2209-212C66799529}"/>
                </a:ext>
              </a:extLst>
            </p:cNvPr>
            <p:cNvPicPr>
              <a:picLocks noChangeAspect="1"/>
            </p:cNvPicPr>
            <p:nvPr/>
          </p:nvPicPr>
          <p:blipFill>
            <a:blip r:embed="rId3">
              <a:extLst>
                <a:ext uri="{28A0092B-C50C-407E-A947-70E740481C1C}">
                  <a14:useLocalDpi xmlns:a14="http://schemas.microsoft.com/office/drawing/2010/main" val="0"/>
                </a:ext>
              </a:extLst>
            </a:blip>
            <a:srcRect l="5058" t="71445" r="-2202"/>
            <a:stretch>
              <a:fillRect/>
            </a:stretch>
          </p:blipFill>
          <p:spPr bwMode="auto">
            <a:xfrm>
              <a:off x="6499636" y="4182668"/>
              <a:ext cx="4435650" cy="2743200"/>
            </a:xfrm>
            <a:prstGeom prst="rect">
              <a:avLst/>
            </a:prstGeom>
            <a:noFill/>
            <a:ln w="28575">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11" name="TextBox 5">
              <a:extLst>
                <a:ext uri="{FF2B5EF4-FFF2-40B4-BE49-F238E27FC236}">
                  <a16:creationId xmlns:a16="http://schemas.microsoft.com/office/drawing/2014/main" id="{267FEBBC-ADA8-E0CD-6A9E-34724B8DE2BA}"/>
                </a:ext>
              </a:extLst>
            </p:cNvPr>
            <p:cNvSpPr txBox="1">
              <a:spLocks noChangeArrowheads="1"/>
            </p:cNvSpPr>
            <p:nvPr/>
          </p:nvSpPr>
          <p:spPr bwMode="auto">
            <a:xfrm>
              <a:off x="1978947" y="3557848"/>
              <a:ext cx="314380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De novo assembly</a:t>
              </a:r>
            </a:p>
          </p:txBody>
        </p:sp>
        <p:sp>
          <p:nvSpPr>
            <p:cNvPr id="13" name="TextBox 10">
              <a:extLst>
                <a:ext uri="{FF2B5EF4-FFF2-40B4-BE49-F238E27FC236}">
                  <a16:creationId xmlns:a16="http://schemas.microsoft.com/office/drawing/2014/main" id="{664A2B60-434D-35C8-DB7D-5B344285243E}"/>
                </a:ext>
              </a:extLst>
            </p:cNvPr>
            <p:cNvSpPr txBox="1">
              <a:spLocks noChangeArrowheads="1"/>
            </p:cNvSpPr>
            <p:nvPr/>
          </p:nvSpPr>
          <p:spPr bwMode="auto">
            <a:xfrm>
              <a:off x="6885870" y="3557848"/>
              <a:ext cx="366318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transcriptome</a:t>
              </a:r>
            </a:p>
          </p:txBody>
        </p:sp>
        <p:sp>
          <p:nvSpPr>
            <p:cNvPr id="14" name="TextBox 11">
              <a:extLst>
                <a:ext uri="{FF2B5EF4-FFF2-40B4-BE49-F238E27FC236}">
                  <a16:creationId xmlns:a16="http://schemas.microsoft.com/office/drawing/2014/main" id="{872B1C55-7FAD-4D56-F9D4-031A90B46E5F}"/>
                </a:ext>
              </a:extLst>
            </p:cNvPr>
            <p:cNvSpPr txBox="1">
              <a:spLocks noChangeArrowheads="1"/>
            </p:cNvSpPr>
            <p:nvPr/>
          </p:nvSpPr>
          <p:spPr bwMode="auto">
            <a:xfrm>
              <a:off x="11704448" y="3557848"/>
              <a:ext cx="440537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Align to reference genome</a:t>
              </a:r>
            </a:p>
          </p:txBody>
        </p:sp>
      </p:grpSp>
      <p:sp>
        <p:nvSpPr>
          <p:cNvPr id="15" name="TextBox 3">
            <a:extLst>
              <a:ext uri="{FF2B5EF4-FFF2-40B4-BE49-F238E27FC236}">
                <a16:creationId xmlns:a16="http://schemas.microsoft.com/office/drawing/2014/main" id="{C31A341F-1FB0-AF47-C46C-CA5FFD10762D}"/>
              </a:ext>
            </a:extLst>
          </p:cNvPr>
          <p:cNvSpPr txBox="1">
            <a:spLocks noChangeArrowheads="1"/>
          </p:cNvSpPr>
          <p:nvPr/>
        </p:nvSpPr>
        <p:spPr bwMode="auto">
          <a:xfrm>
            <a:off x="13907135" y="9320411"/>
            <a:ext cx="425704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Diagrams from </a:t>
            </a:r>
            <a:r>
              <a:rPr lang="en-US" sz="1200" dirty="0" err="1"/>
              <a:t>Cloonan</a:t>
            </a:r>
            <a:r>
              <a:rPr lang="en-US" sz="1200" dirty="0"/>
              <a:t> &amp; </a:t>
            </a:r>
            <a:r>
              <a:rPr lang="en-US" sz="1200" dirty="0" err="1"/>
              <a:t>Grimmond</a:t>
            </a:r>
            <a:r>
              <a:rPr lang="en-US" sz="1200" dirty="0"/>
              <a:t>, Nature Methods 2010</a:t>
            </a:r>
          </a:p>
        </p:txBody>
      </p:sp>
      <p:sp>
        <p:nvSpPr>
          <p:cNvPr id="3" name="TextBox 2">
            <a:extLst>
              <a:ext uri="{FF2B5EF4-FFF2-40B4-BE49-F238E27FC236}">
                <a16:creationId xmlns:a16="http://schemas.microsoft.com/office/drawing/2014/main" id="{3A577491-1E9E-BAA2-2968-A7794C4D84D5}"/>
              </a:ext>
            </a:extLst>
          </p:cNvPr>
          <p:cNvSpPr txBox="1"/>
          <p:nvPr/>
        </p:nvSpPr>
        <p:spPr>
          <a:xfrm>
            <a:off x="1150160" y="2589192"/>
            <a:ext cx="16405020" cy="2308324"/>
          </a:xfrm>
          <a:prstGeom prst="rect">
            <a:avLst/>
          </a:prstGeom>
          <a:noFill/>
        </p:spPr>
        <p:txBody>
          <a:bodyPr wrap="square">
            <a:spAutoFit/>
          </a:bodyPr>
          <a:lstStyle/>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(RNA-Seq by Expectation Maximization) is an accurate and user-friendly software tool for quantifying transcript abundances from RNA-Seq data.</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As it does not rely on the existence of a reference genome, it is particularly useful for quantification with de novo transcriptome assemblies. </a:t>
            </a:r>
          </a:p>
          <a:p>
            <a:pPr marL="285750" indent="-285750">
              <a:buFont typeface="Arial" panose="020B0604020202020204" pitchFamily="34" charset="0"/>
              <a:buChar char="•"/>
            </a:pPr>
            <a:r>
              <a:rPr lang="en-US" sz="2400" b="0" i="0" kern="1200" dirty="0">
                <a:solidFill>
                  <a:schemeClr val="tx1"/>
                </a:solidFill>
                <a:effectLst/>
                <a:latin typeface="+mn-lt"/>
                <a:ea typeface="+mn-ea"/>
                <a:cs typeface="+mn-cs"/>
              </a:rPr>
              <a:t>RSEM has enabled valuable guidance for cost-efficient design of quantification experiments with RNA-Seq, which is currently relatively expensive.</a:t>
            </a:r>
            <a:endParaRPr lang="en-US" sz="2400" dirty="0"/>
          </a:p>
        </p:txBody>
      </p:sp>
      <p:pic>
        <p:nvPicPr>
          <p:cNvPr id="2" name="Picture 2" descr="Sequence Alignment Vector Icon 32214250 ...">
            <a:extLst>
              <a:ext uri="{FF2B5EF4-FFF2-40B4-BE49-F238E27FC236}">
                <a16:creationId xmlns:a16="http://schemas.microsoft.com/office/drawing/2014/main" id="{2B6DC511-AB2C-2625-E8F7-6552971D9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120" y="0"/>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06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000" dirty="0"/>
              <a:t>Quality assessment and Quality scores (QC)</a:t>
            </a:r>
            <a:endParaRPr lang="en-US" sz="4000"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17" name="Picture 16">
            <a:extLst>
              <a:ext uri="{FF2B5EF4-FFF2-40B4-BE49-F238E27FC236}">
                <a16:creationId xmlns:a16="http://schemas.microsoft.com/office/drawing/2014/main" id="{7FE0AA8D-EE06-20AE-D65D-A30094021BA7}"/>
              </a:ext>
            </a:extLst>
          </p:cNvPr>
          <p:cNvPicPr>
            <a:picLocks noChangeAspect="1"/>
          </p:cNvPicPr>
          <p:nvPr/>
        </p:nvPicPr>
        <p:blipFill>
          <a:blip r:embed="rId3"/>
          <a:stretch>
            <a:fillRect/>
          </a:stretch>
        </p:blipFill>
        <p:spPr>
          <a:xfrm>
            <a:off x="1886252" y="4018118"/>
            <a:ext cx="14515495" cy="4108158"/>
          </a:xfrm>
          <a:prstGeom prst="rect">
            <a:avLst/>
          </a:prstGeom>
        </p:spPr>
      </p:pic>
      <p:sp>
        <p:nvSpPr>
          <p:cNvPr id="21" name="TextBox 20">
            <a:extLst>
              <a:ext uri="{FF2B5EF4-FFF2-40B4-BE49-F238E27FC236}">
                <a16:creationId xmlns:a16="http://schemas.microsoft.com/office/drawing/2014/main" id="{8D52B5C0-EFC7-E6C9-6752-B6DE1A528AA5}"/>
              </a:ext>
            </a:extLst>
          </p:cNvPr>
          <p:cNvSpPr txBox="1"/>
          <p:nvPr/>
        </p:nvSpPr>
        <p:spPr>
          <a:xfrm>
            <a:off x="12062223" y="9295091"/>
            <a:ext cx="6097191" cy="307777"/>
          </a:xfrm>
          <a:prstGeom prst="rect">
            <a:avLst/>
          </a:prstGeom>
          <a:noFill/>
        </p:spPr>
        <p:txBody>
          <a:bodyPr wrap="square">
            <a:spAutoFit/>
          </a:bodyPr>
          <a:lstStyle/>
          <a:p>
            <a:pPr algn="r"/>
            <a:r>
              <a:rPr lang="en-US" sz="1400" dirty="0"/>
              <a:t>Source: </a:t>
            </a:r>
            <a:r>
              <a:rPr lang="en-US" sz="1400" dirty="0">
                <a:hlinkClick r:id="rId4"/>
              </a:rPr>
              <a:t>https://github.com/griffithlab/rnaseq_tutorial_wiki</a:t>
            </a:r>
            <a:r>
              <a:rPr lang="en-US" sz="1400" dirty="0"/>
              <a:t> </a:t>
            </a:r>
          </a:p>
        </p:txBody>
      </p:sp>
      <p:sp>
        <p:nvSpPr>
          <p:cNvPr id="3" name="TextBox 2">
            <a:extLst>
              <a:ext uri="{FF2B5EF4-FFF2-40B4-BE49-F238E27FC236}">
                <a16:creationId xmlns:a16="http://schemas.microsoft.com/office/drawing/2014/main" id="{376602ED-D91E-C356-820E-65A116D58FCA}"/>
              </a:ext>
            </a:extLst>
          </p:cNvPr>
          <p:cNvSpPr txBox="1"/>
          <p:nvPr/>
        </p:nvSpPr>
        <p:spPr>
          <a:xfrm>
            <a:off x="1278176" y="2553835"/>
            <a:ext cx="10298128" cy="523220"/>
          </a:xfrm>
          <a:prstGeom prst="rect">
            <a:avLst/>
          </a:prstGeom>
          <a:noFill/>
        </p:spPr>
        <p:txBody>
          <a:bodyPr wrap="square">
            <a:spAutoFit/>
          </a:bodyPr>
          <a:lstStyle/>
          <a:p>
            <a:pPr marL="457200" indent="-457200">
              <a:buFont typeface="Arial" panose="020B0604020202020204" pitchFamily="34" charset="0"/>
              <a:buChar char="•"/>
            </a:pPr>
            <a:r>
              <a:rPr lang="en-US" sz="2800" b="1" dirty="0"/>
              <a:t>RNA Integrity Number (RIN) range: 0 – 10 (In lab)</a:t>
            </a:r>
          </a:p>
        </p:txBody>
      </p:sp>
      <p:pic>
        <p:nvPicPr>
          <p:cNvPr id="5" name="Picture 4" descr="data normalization Icon - Free PNG ...">
            <a:extLst>
              <a:ext uri="{FF2B5EF4-FFF2-40B4-BE49-F238E27FC236}">
                <a16:creationId xmlns:a16="http://schemas.microsoft.com/office/drawing/2014/main" id="{DD96E160-2113-00D4-DB00-B9A8ED95FF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7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36</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pic>
        <p:nvPicPr>
          <p:cNvPr id="6" name="Picture 5" descr="data normalization Icon - Free PNG ...">
            <a:extLst>
              <a:ext uri="{FF2B5EF4-FFF2-40B4-BE49-F238E27FC236}">
                <a16:creationId xmlns:a16="http://schemas.microsoft.com/office/drawing/2014/main" id="{DDA50FDB-4B61-839A-D580-740312E65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DF6A7A1-1E77-00A0-AB45-63415AE3FDC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1" name="Rounded Rectangle 10">
            <a:extLst>
              <a:ext uri="{FF2B5EF4-FFF2-40B4-BE49-F238E27FC236}">
                <a16:creationId xmlns:a16="http://schemas.microsoft.com/office/drawing/2014/main" id="{A6233F01-5F85-E53B-8A26-30C1BCA9D5A9}"/>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84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37</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8926528"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RAW: Reads included in the original FASTQs</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8156448" y="3273552"/>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5A1E22F2-6B4E-946A-973A-4276F267B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6753275-0072-BE1A-D351-4FB33CEEF0B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6E1513A-787B-9B24-3487-848A628C7138}"/>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954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38</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5711376"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TRIMMED: Reads extracted from the raw reads after adapter trimming by using "trim-galore"</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9180576" y="3254778"/>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73ED06D8-8F70-196F-D78B-ED5C456670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3CA2FE8-0D50-8B53-7414-164E1E85AFA8}"/>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B3DEC6B-0BDF-1196-2AA5-380515AF8750}"/>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15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39</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954107"/>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MAPPED: Reads include uniquely and multiple mapped reads while excluding those mapped to too many loci</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387584"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A09A576A-443E-96C4-0B81-9CA1AC6430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42A40C3-3878-7732-910C-5D861391F2FF}"/>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BA792471-DEE7-F434-608C-7A296B7154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8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Talk with us! – Consultation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2C580D88-017F-B1CC-55CF-4C0F6693908C}"/>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191352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40</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UNMAPPED: Reads include unmapped reads due to 1) too many mismatches; 2) too short; 3) all other</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3057632" y="3378153"/>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4A7ED7D3-8A35-4B67-D23F-F4F7563297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774A90-A13C-3AFD-1CEF-82E9ED38C1EC}"/>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4A1148A-D590-9520-E332-C766137698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396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41</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500272"/>
            <a:ext cx="15651940" cy="707886"/>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i="0" u="none" strike="noStrike" kern="1200" dirty="0">
                <a:solidFill>
                  <a:srgbClr val="FF0000"/>
                </a:solidFill>
                <a:effectLst/>
                <a:latin typeface="+mn-lt"/>
                <a:ea typeface="+mn-ea"/>
                <a:cs typeface="+mn-cs"/>
              </a:rPr>
              <a:t>ATTENTION: Starting from Nov. 22nd, 2020, the </a:t>
            </a:r>
            <a:r>
              <a:rPr lang="en-US" sz="2000" i="0" u="none" strike="noStrike" kern="1200" dirty="0" err="1">
                <a:solidFill>
                  <a:srgbClr val="FF0000"/>
                </a:solidFill>
                <a:effectLst/>
                <a:latin typeface="+mn-lt"/>
                <a:ea typeface="+mn-ea"/>
                <a:cs typeface="+mn-cs"/>
              </a:rPr>
              <a:t>RNAseq</a:t>
            </a:r>
            <a:r>
              <a:rPr lang="en-US" sz="2000" i="0" u="none" strike="noStrike" kern="1200" dirty="0">
                <a:solidFill>
                  <a:srgbClr val="FF0000"/>
                </a:solidFill>
                <a:effectLst/>
                <a:latin typeface="+mn-lt"/>
                <a:ea typeface="+mn-ea"/>
                <a:cs typeface="+mn-cs"/>
              </a:rPr>
              <a:t> mapping pipeline is updated to deliver a BAM file with duplicate reads marked by </a:t>
            </a:r>
            <a:r>
              <a:rPr lang="en-US" sz="2000" i="0" u="sng" kern="1200" dirty="0">
                <a:solidFill>
                  <a:srgbClr val="FF0000"/>
                </a:solidFill>
                <a:effectLst/>
                <a:latin typeface="+mn-lt"/>
                <a:ea typeface="+mn-ea"/>
                <a:cs typeface="+mn-cs"/>
                <a:hlinkClick r:id="rId4" tooltip="https://nam11.safelinks.protection.outlook.com/?url=https%3A%2F%2Fgatk.broadinstitute.org%2Fhc%2Fen-us%2Farticles%2F360036366192-MarkDuplicates-Picard-&amp;data=04%7C01%7CYawei.Hui%40STJUDE.ORG%7C671d30291aa6436d68ba08d93c8436ea%7C22340fa892264871b677d3b3e377af72%7C0%7C0%7C637607360826219567%7CUnknown%7CTWFpbGZsb3d8eyJWIjoiMC4wLjAwMDAiLCJQIjoiV2luMzIiLCJBTiI6Ik1haWwiLCJXVCI6Mn0%3D%7C1000&amp;sdata=lpTzwQ1EG7LWzXDOUaGzyNONetRUk5%2ByySRQukQ04cg%3D&amp;reserved=0">
                  <a:extLst>
                    <a:ext uri="{A12FA001-AC4F-418D-AE19-62706E023703}">
                      <ahyp:hlinkClr xmlns:ahyp="http://schemas.microsoft.com/office/drawing/2018/hyperlinkcolor" val="tx"/>
                    </a:ext>
                  </a:extLst>
                </a:hlinkClick>
              </a:rPr>
              <a:t>GATK</a:t>
            </a:r>
            <a:r>
              <a:rPr lang="en-US" sz="2000" i="0" u="none" strike="noStrike" kern="1200" dirty="0">
                <a:solidFill>
                  <a:srgbClr val="FF0000"/>
                </a:solidFill>
                <a:effectLst/>
                <a:latin typeface="+mn-lt"/>
                <a:ea typeface="+mn-ea"/>
                <a:cs typeface="+mn-cs"/>
              </a:rPr>
              <a:t>, after it is generated by STAR.</a:t>
            </a:r>
            <a:endParaRPr lang="en-US" sz="2000" dirty="0">
              <a:solidFill>
                <a:srgbClr val="FF0000"/>
              </a:solidFill>
            </a:endParaRPr>
          </a:p>
        </p:txBody>
      </p:sp>
      <p:pic>
        <p:nvPicPr>
          <p:cNvPr id="7" name="Picture 6" descr="data normalization Icon - Free PNG ...">
            <a:extLst>
              <a:ext uri="{FF2B5EF4-FFF2-40B4-BE49-F238E27FC236}">
                <a16:creationId xmlns:a16="http://schemas.microsoft.com/office/drawing/2014/main" id="{203B8DCF-EDAE-A8DD-2698-8DA17DA1ED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08F9B28-D3AD-4947-02EB-D0479CAE8EBF}"/>
              </a:ext>
            </a:extLst>
          </p:cNvPr>
          <p:cNvSpPr/>
          <p:nvPr/>
        </p:nvSpPr>
        <p:spPr>
          <a:xfrm>
            <a:off x="11571732" y="3340100"/>
            <a:ext cx="1560068" cy="302260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3653399-83C2-2A2C-01EB-D87A6C40146D}"/>
              </a:ext>
            </a:extLst>
          </p:cNvPr>
          <p:cNvPicPr>
            <a:picLocks noChangeAspect="1"/>
          </p:cNvPicPr>
          <p:nvPr/>
        </p:nvPicPr>
        <p:blipFill>
          <a:blip r:embed="rId6"/>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1D9E0C2C-8BE9-5210-AF3C-7AA5540917C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039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42</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342900" marR="0" lvl="0" indent="-34290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i="0" u="none" strike="noStrike" kern="1200" dirty="0">
                <a:solidFill>
                  <a:schemeClr val="tx1"/>
                </a:solidFill>
                <a:effectLst/>
                <a:latin typeface="+mn-lt"/>
                <a:ea typeface="+mn-ea"/>
                <a:cs typeface="+mn-cs"/>
              </a:rPr>
              <a:t>Status: PASS/WARNING</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6949440" y="6296316"/>
            <a:ext cx="1243584" cy="310896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2F7A26F1-BB29-F4E8-531E-267F218B53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A10CFE-6790-87B7-7AB9-4781CB1B223E}"/>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367F37DF-99F5-31D4-8BC6-1BFF9F065F9B}"/>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951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43</a:t>
            </a:fld>
            <a:endParaRPr lang="en-US" dirty="0"/>
          </a:p>
        </p:txBody>
      </p:sp>
      <p:sp>
        <p:nvSpPr>
          <p:cNvPr id="6" name="Rectangle 5">
            <a:extLst>
              <a:ext uri="{FF2B5EF4-FFF2-40B4-BE49-F238E27FC236}">
                <a16:creationId xmlns:a16="http://schemas.microsoft.com/office/drawing/2014/main" id="{795297D2-0AFC-D163-4319-6E5F7818095A}"/>
              </a:ext>
            </a:extLst>
          </p:cNvPr>
          <p:cNvSpPr/>
          <p:nvPr/>
        </p:nvSpPr>
        <p:spPr>
          <a:xfrm>
            <a:off x="5210302" y="9360385"/>
            <a:ext cx="13077698" cy="307777"/>
          </a:xfrm>
          <a:prstGeom prst="rect">
            <a:avLst/>
          </a:prstGeom>
        </p:spPr>
        <p:txBody>
          <a:bodyPr wrap="square">
            <a:spAutoFit/>
          </a:bodyPr>
          <a:lstStyle/>
          <a:p>
            <a:pPr algn="r"/>
            <a:r>
              <a:rPr lang="en-US" sz="1400" dirty="0"/>
              <a:t>DESTINATION: </a:t>
            </a:r>
            <a:r>
              <a:rPr lang="en-US" sz="1400" dirty="0" err="1"/>
              <a:t>smb</a:t>
            </a:r>
            <a:r>
              <a:rPr lang="en-US" sz="1400" dirty="0"/>
              <a:t>://</a:t>
            </a:r>
            <a:r>
              <a:rPr lang="en-US" sz="1400" dirty="0" err="1"/>
              <a:t>gsc.stjude.org</a:t>
            </a:r>
            <a:r>
              <a:rPr lang="en-US" sz="1400" dirty="0"/>
              <a:t>/</a:t>
            </a:r>
            <a:r>
              <a:rPr lang="en-US" sz="1400" dirty="0" err="1"/>
              <a:t>project_space</a:t>
            </a:r>
            <a:r>
              <a:rPr lang="en-US" sz="1400" dirty="0"/>
              <a:t>/</a:t>
            </a:r>
            <a:r>
              <a:rPr lang="en-US" sz="1400" dirty="0" err="1"/>
              <a:t>dyergrp</a:t>
            </a:r>
            <a:r>
              <a:rPr lang="en-US" sz="1400" dirty="0"/>
              <a:t>/</a:t>
            </a:r>
            <a:r>
              <a:rPr lang="en-US" sz="1400" dirty="0" err="1"/>
              <a:t>dyergrp_auto</a:t>
            </a:r>
            <a:r>
              <a:rPr lang="en-US" sz="1400" dirty="0"/>
              <a:t>/common/cab/RNASEQ/DYER-133951-STRANDED</a:t>
            </a:r>
          </a:p>
        </p:txBody>
      </p:sp>
      <p:graphicFrame>
        <p:nvGraphicFramePr>
          <p:cNvPr id="9" name="Table 8">
            <a:extLst>
              <a:ext uri="{FF2B5EF4-FFF2-40B4-BE49-F238E27FC236}">
                <a16:creationId xmlns:a16="http://schemas.microsoft.com/office/drawing/2014/main" id="{0BFF7678-5DE2-EAB0-AC94-496A61073AE5}"/>
              </a:ext>
            </a:extLst>
          </p:cNvPr>
          <p:cNvGraphicFramePr>
            <a:graphicFrameLocks noGrp="1"/>
          </p:cNvGraphicFramePr>
          <p:nvPr>
            <p:extLst>
              <p:ext uri="{D42A27DB-BD31-4B8C-83A1-F6EECF244321}">
                <p14:modId xmlns:p14="http://schemas.microsoft.com/office/powerpoint/2010/main" val="637777671"/>
              </p:ext>
            </p:extLst>
          </p:nvPr>
        </p:nvGraphicFramePr>
        <p:xfrm>
          <a:off x="2304288" y="2495927"/>
          <a:ext cx="12234674" cy="6102552"/>
        </p:xfrm>
        <a:graphic>
          <a:graphicData uri="http://schemas.openxmlformats.org/drawingml/2006/table">
            <a:tbl>
              <a:tblPr firstRow="1" bandRow="1">
                <a:tableStyleId>{2D5ABB26-0587-4C30-8999-92F81FD0307C}</a:tableStyleId>
              </a:tblPr>
              <a:tblGrid>
                <a:gridCol w="2482459">
                  <a:extLst>
                    <a:ext uri="{9D8B030D-6E8A-4147-A177-3AD203B41FA5}">
                      <a16:colId xmlns:a16="http://schemas.microsoft.com/office/drawing/2014/main" val="3191236099"/>
                    </a:ext>
                  </a:extLst>
                </a:gridCol>
                <a:gridCol w="1732891">
                  <a:extLst>
                    <a:ext uri="{9D8B030D-6E8A-4147-A177-3AD203B41FA5}">
                      <a16:colId xmlns:a16="http://schemas.microsoft.com/office/drawing/2014/main" val="2642708189"/>
                    </a:ext>
                  </a:extLst>
                </a:gridCol>
                <a:gridCol w="2050769">
                  <a:extLst>
                    <a:ext uri="{9D8B030D-6E8A-4147-A177-3AD203B41FA5}">
                      <a16:colId xmlns:a16="http://schemas.microsoft.com/office/drawing/2014/main" val="694423381"/>
                    </a:ext>
                  </a:extLst>
                </a:gridCol>
                <a:gridCol w="2050769">
                  <a:extLst>
                    <a:ext uri="{9D8B030D-6E8A-4147-A177-3AD203B41FA5}">
                      <a16:colId xmlns:a16="http://schemas.microsoft.com/office/drawing/2014/main" val="2348583379"/>
                    </a:ext>
                  </a:extLst>
                </a:gridCol>
                <a:gridCol w="2050769">
                  <a:extLst>
                    <a:ext uri="{9D8B030D-6E8A-4147-A177-3AD203B41FA5}">
                      <a16:colId xmlns:a16="http://schemas.microsoft.com/office/drawing/2014/main" val="3766284172"/>
                    </a:ext>
                  </a:extLst>
                </a:gridCol>
                <a:gridCol w="1867017">
                  <a:extLst>
                    <a:ext uri="{9D8B030D-6E8A-4147-A177-3AD203B41FA5}">
                      <a16:colId xmlns:a16="http://schemas.microsoft.com/office/drawing/2014/main" val="1646616254"/>
                    </a:ext>
                  </a:extLst>
                </a:gridCol>
              </a:tblGrid>
              <a:tr h="564176">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l"/>
                      <a:r>
                        <a:rPr lang="en-US" sz="2000" dirty="0"/>
                        <a:t>Sample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24728584"/>
                  </a:ext>
                </a:extLst>
              </a:tr>
              <a:tr h="669830">
                <a:tc vMerge="1">
                  <a:txBody>
                    <a:bodyPr/>
                    <a:lstStyle/>
                    <a:p>
                      <a:r>
                        <a:rPr lang="en-US" dirty="0"/>
                        <a:t>Sample</a:t>
                      </a:r>
                    </a:p>
                  </a:txBody>
                  <a:tcPr/>
                </a:tc>
                <a:tc vMerge="1">
                  <a:txBody>
                    <a:bodyPr/>
                    <a:lstStyle/>
                    <a:p>
                      <a:r>
                        <a:rPr lang="en-US" dirty="0"/>
                        <a:t>Status</a:t>
                      </a:r>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Raw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Trimmed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Unmapped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522853"/>
                  </a:ext>
                </a:extLst>
              </a:tr>
              <a:tr h="650175">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183,713,112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182,843,098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174,654,868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8,071,166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627827">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206,911,576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206,567,604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200,732,364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5,705,280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67312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179,434,874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179,063,722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173,428,776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5,535,678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2357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175,251,394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174,982,466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169,957,226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4,923,034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655461">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188,300,318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187,985,030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182,120,406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5,762,370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64176">
                <a:tc gridSpan="6">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solidFill>
                      <a:schemeClr val="tx1"/>
                    </a:solidFill>
                  </a:tcPr>
                </a:tc>
                <a:tc hMerge="1">
                  <a:txBody>
                    <a:bodyPr/>
                    <a:lstStyle/>
                    <a:p>
                      <a:pPr algn="r"/>
                      <a:endParaRPr lang="en-US" sz="2400" dirty="0"/>
                    </a:p>
                  </a:txBody>
                  <a:tcPr>
                    <a:lnL w="12700" cap="flat" cmpd="sng" algn="ctr">
                      <a:solidFill>
                        <a:sysClr val="window" lastClr="FFFFFF"/>
                      </a:solidFill>
                      <a:prstDash val="solid"/>
                      <a:round/>
                      <a:headEnd type="none" w="med" len="med"/>
                      <a:tailEnd type="none" w="med" len="med"/>
                    </a:lnL>
                    <a:lnT w="12700" cap="flat" cmpd="sng" algn="ctr">
                      <a:solidFill>
                        <a:sysClr val="window" lastClr="FFFFFF"/>
                      </a:solidFill>
                      <a:prstDash val="solid"/>
                      <a:round/>
                      <a:headEnd type="none" w="med" len="med"/>
                      <a:tailEnd type="none" w="med" len="med"/>
                    </a:lnT>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tc hMerge="1">
                  <a:txBody>
                    <a:bodyPr/>
                    <a:lstStyle/>
                    <a:p>
                      <a:pPr algn="r"/>
                      <a:endParaRPr lang="en-US" sz="2400" dirty="0"/>
                    </a:p>
                  </a:txBody>
                  <a:tcPr>
                    <a:solidFill>
                      <a:schemeClr val="tx1"/>
                    </a:solidFill>
                  </a:tcPr>
                </a:tc>
                <a:extLst>
                  <a:ext uri="{0D108BD9-81ED-4DB2-BD59-A6C34878D82A}">
                    <a16:rowId xmlns:a16="http://schemas.microsoft.com/office/drawing/2014/main" val="3435965956"/>
                  </a:ext>
                </a:extLst>
              </a:tr>
              <a:tr h="705149">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WARNING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90M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60M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817262"/>
                  </a:ext>
                </a:extLst>
              </a:tr>
              <a:tr h="469066">
                <a:tc vMerge="1">
                  <a:txBody>
                    <a:bodyPr/>
                    <a:lstStyle/>
                    <a:p>
                      <a:endParaRPr lang="en-US"/>
                    </a:p>
                  </a:txBody>
                  <a:tcPr/>
                </a:tc>
                <a:tc>
                  <a:txBody>
                    <a:bodyPr/>
                    <a:lstStyle/>
                    <a:p>
                      <a:pPr algn="ctr"/>
                      <a:r>
                        <a:rPr lang="en-US" sz="2000"/>
                        <a:t>PASS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000" dirty="0">
                          <a:solidFill>
                            <a:srgbClr val="000000"/>
                          </a:solidFill>
                          <a:effectLst/>
                        </a:rPr>
                        <a:t>≥ 90M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r"/>
                      <a:r>
                        <a:rPr lang="en-US" sz="2000" dirty="0">
                          <a:solidFill>
                            <a:srgbClr val="000000"/>
                          </a:solidFill>
                          <a:effectLst/>
                        </a:rPr>
                        <a:t>≥ 60M</a:t>
                      </a:r>
                      <a:endParaRPr lang="en-US" sz="2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26681395"/>
                  </a:ext>
                </a:extLst>
              </a:tr>
            </a:tbl>
          </a:graphicData>
        </a:graphic>
      </p:graphicFrame>
      <p:sp>
        <p:nvSpPr>
          <p:cNvPr id="5" name="Rounded Rectangle 4">
            <a:extLst>
              <a:ext uri="{FF2B5EF4-FFF2-40B4-BE49-F238E27FC236}">
                <a16:creationId xmlns:a16="http://schemas.microsoft.com/office/drawing/2014/main" id="{237B8ACD-3BF6-FBF2-4D09-306881A65DB8}"/>
              </a:ext>
            </a:extLst>
          </p:cNvPr>
          <p:cNvSpPr/>
          <p:nvPr/>
        </p:nvSpPr>
        <p:spPr>
          <a:xfrm>
            <a:off x="2066544" y="7150608"/>
            <a:ext cx="12838176"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ta normalization Icon - Free PNG ...">
            <a:extLst>
              <a:ext uri="{FF2B5EF4-FFF2-40B4-BE49-F238E27FC236}">
                <a16:creationId xmlns:a16="http://schemas.microsoft.com/office/drawing/2014/main" id="{8E085BE5-EA57-7388-68FE-19E9DBC5B5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F6A14A-6732-03C0-7B1F-502220BD2D90}"/>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5599EDF1-B93B-6741-6B5C-1FC1E626953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591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CAB </a:t>
            </a:r>
            <a:r>
              <a:rPr lang="en-US" sz="4000" dirty="0" err="1"/>
              <a:t>AutoMaper</a:t>
            </a:r>
            <a:r>
              <a:rPr lang="en-US" sz="4000" dirty="0"/>
              <a:t> RNA-Seq pipeline: QC matrix</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44</a:t>
            </a:fld>
            <a:endParaRPr lang="en-US" dirty="0"/>
          </a:p>
        </p:txBody>
      </p:sp>
      <p:pic>
        <p:nvPicPr>
          <p:cNvPr id="3" name="Picture 2">
            <a:extLst>
              <a:ext uri="{FF2B5EF4-FFF2-40B4-BE49-F238E27FC236}">
                <a16:creationId xmlns:a16="http://schemas.microsoft.com/office/drawing/2014/main" id="{02861883-4F30-8683-31D8-8CBDFEFE16F0}"/>
              </a:ext>
            </a:extLst>
          </p:cNvPr>
          <p:cNvPicPr>
            <a:picLocks noChangeAspect="1"/>
          </p:cNvPicPr>
          <p:nvPr/>
        </p:nvPicPr>
        <p:blipFill rotWithShape="1">
          <a:blip r:embed="rId3"/>
          <a:srcRect l="10551" r="17690" b="21699"/>
          <a:stretch/>
        </p:blipFill>
        <p:spPr>
          <a:xfrm>
            <a:off x="2680196" y="3443997"/>
            <a:ext cx="12012907" cy="6207161"/>
          </a:xfrm>
          <a:prstGeom prst="rect">
            <a:avLst/>
          </a:prstGeom>
        </p:spPr>
      </p:pic>
      <p:sp>
        <p:nvSpPr>
          <p:cNvPr id="10" name="TextBox 9">
            <a:extLst>
              <a:ext uri="{FF2B5EF4-FFF2-40B4-BE49-F238E27FC236}">
                <a16:creationId xmlns:a16="http://schemas.microsoft.com/office/drawing/2014/main" id="{C87CE431-8DBE-AF76-FC7B-B15BD3813EFB}"/>
              </a:ext>
            </a:extLst>
          </p:cNvPr>
          <p:cNvSpPr txBox="1"/>
          <p:nvPr/>
        </p:nvSpPr>
        <p:spPr>
          <a:xfrm>
            <a:off x="1150160" y="2436204"/>
            <a:ext cx="16878300" cy="523220"/>
          </a:xfrm>
          <a:prstGeom prst="rect">
            <a:avLst/>
          </a:prstGeom>
          <a:noFill/>
        </p:spPr>
        <p:txBody>
          <a:bodyPr wrap="square">
            <a:spAutoFit/>
          </a:bodyPr>
          <a:lstStyle/>
          <a:p>
            <a:pPr marL="457200" indent="-457200">
              <a:buFont typeface="Arial" panose="020B0604020202020204" pitchFamily="34" charset="0"/>
              <a:buChar char="•"/>
            </a:pPr>
            <a:r>
              <a:rPr lang="en-US" sz="2800" kern="1200" dirty="0">
                <a:solidFill>
                  <a:schemeClr val="tx1"/>
                </a:solidFill>
                <a:effectLst/>
                <a:latin typeface="+mn-lt"/>
                <a:ea typeface="+mn-ea"/>
                <a:cs typeface="+mn-cs"/>
              </a:rPr>
              <a:t>Read Alignment and Distribution</a:t>
            </a:r>
          </a:p>
        </p:txBody>
      </p:sp>
      <p:sp>
        <p:nvSpPr>
          <p:cNvPr id="6" name="Rounded Rectangle 5">
            <a:extLst>
              <a:ext uri="{FF2B5EF4-FFF2-40B4-BE49-F238E27FC236}">
                <a16:creationId xmlns:a16="http://schemas.microsoft.com/office/drawing/2014/main" id="{93975429-6B5A-042F-01A6-2CBAD9D5C1AF}"/>
              </a:ext>
            </a:extLst>
          </p:cNvPr>
          <p:cNvSpPr/>
          <p:nvPr/>
        </p:nvSpPr>
        <p:spPr>
          <a:xfrm>
            <a:off x="10698480" y="6369468"/>
            <a:ext cx="2395728" cy="3281690"/>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ata normalization Icon - Free PNG ...">
            <a:extLst>
              <a:ext uri="{FF2B5EF4-FFF2-40B4-BE49-F238E27FC236}">
                <a16:creationId xmlns:a16="http://schemas.microsoft.com/office/drawing/2014/main" id="{89CB7272-6EE6-25DA-8530-8CC93634B5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60A5F38-4C2D-4C15-5C39-3CA7E139E580}"/>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23B397BD-1424-CFF6-A7CF-43507282DC5F}"/>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522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45</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854964" y="2596338"/>
            <a:ext cx="6486525" cy="6527007"/>
          </a:xfrm>
        </p:spPr>
        <p:txBody>
          <a:bodyPr/>
          <a:lstStyle/>
          <a:p>
            <a:r>
              <a:rPr lang="en-US" sz="2000" kern="1200" dirty="0">
                <a:solidFill>
                  <a:schemeClr val="tx1"/>
                </a:solidFill>
                <a:effectLst/>
                <a:latin typeface="+mn-lt"/>
                <a:ea typeface="+mn-ea"/>
                <a:cs typeface="+mn-cs"/>
              </a:rPr>
              <a:t>Majority of reads to be in exons</a:t>
            </a:r>
          </a:p>
          <a:p>
            <a:r>
              <a:rPr lang="en-US" sz="2000" kern="1200" dirty="0">
                <a:solidFill>
                  <a:schemeClr val="tx1"/>
                </a:solidFill>
                <a:effectLst/>
                <a:latin typeface="+mn-lt"/>
                <a:ea typeface="+mn-ea"/>
                <a:cs typeface="+mn-cs"/>
              </a:rPr>
              <a:t>A large number of intronic/intergenic reads can indicate DNA contamination</a:t>
            </a:r>
          </a:p>
          <a:p>
            <a:r>
              <a:rPr lang="en-US" sz="2000" kern="1200" dirty="0">
                <a:solidFill>
                  <a:schemeClr val="tx1"/>
                </a:solidFill>
                <a:effectLst/>
                <a:latin typeface="+mn-lt"/>
                <a:ea typeface="+mn-ea"/>
                <a:cs typeface="+mn-cs"/>
              </a:rPr>
              <a:t>But a high number of intronic reads may be expected for total RNA preparations as pre-mRNAs are not explicitly excluded. </a:t>
            </a:r>
          </a:p>
          <a:p>
            <a:r>
              <a:rPr lang="en-US" sz="2000" kern="1200" dirty="0">
                <a:solidFill>
                  <a:schemeClr val="tx1"/>
                </a:solidFill>
                <a:effectLst/>
                <a:latin typeface="+mn-lt"/>
                <a:ea typeface="+mn-ea"/>
                <a:cs typeface="+mn-cs"/>
              </a:rPr>
              <a:t>DNA contamination is usually apparent by eye when viewing in IGV, as many intergenic reads will be apparent. </a:t>
            </a:r>
          </a:p>
          <a:p>
            <a:r>
              <a:rPr lang="en-US" sz="2000" dirty="0">
                <a:solidFill>
                  <a:schemeClr val="tx1"/>
                </a:solidFill>
              </a:rPr>
              <a:t>N</a:t>
            </a:r>
            <a:r>
              <a:rPr lang="en-US" sz="2000" kern="1200" dirty="0">
                <a:solidFill>
                  <a:schemeClr val="tx1"/>
                </a:solidFill>
                <a:effectLst/>
                <a:latin typeface="+mn-lt"/>
                <a:ea typeface="+mn-ea"/>
                <a:cs typeface="+mn-cs"/>
              </a:rPr>
              <a:t>ascent transcription (which brain tissue has a lot of) and high levels of transcriptional activity can contribute to a high number of intronic reads. As such, these ranges can vary quite a bit by tissue/cell type and library preparation methods.</a:t>
            </a:r>
          </a:p>
        </p:txBody>
      </p:sp>
    </p:spTree>
    <p:extLst>
      <p:ext uri="{BB962C8B-B14F-4D97-AF65-F5344CB8AC3E}">
        <p14:creationId xmlns:p14="http://schemas.microsoft.com/office/powerpoint/2010/main" val="39391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46</a:t>
            </a:fld>
            <a:endParaRPr lang="en-US" dirty="0"/>
          </a:p>
        </p:txBody>
      </p:sp>
      <p:pic>
        <p:nvPicPr>
          <p:cNvPr id="16" name="Picture 15">
            <a:extLst>
              <a:ext uri="{FF2B5EF4-FFF2-40B4-BE49-F238E27FC236}">
                <a16:creationId xmlns:a16="http://schemas.microsoft.com/office/drawing/2014/main" id="{1603DD4F-F242-ABBC-19A9-393A6182A541}"/>
              </a:ext>
            </a:extLst>
          </p:cNvPr>
          <p:cNvPicPr>
            <a:picLocks noChangeAspect="1"/>
          </p:cNvPicPr>
          <p:nvPr/>
        </p:nvPicPr>
        <p:blipFill>
          <a:blip r:embed="rId3"/>
          <a:stretch>
            <a:fillRect/>
          </a:stretch>
        </p:blipFill>
        <p:spPr>
          <a:xfrm>
            <a:off x="8101013" y="3961327"/>
            <a:ext cx="9563100" cy="3207623"/>
          </a:xfrm>
          <a:prstGeom prst="rect">
            <a:avLst/>
          </a:prstGeom>
        </p:spPr>
      </p:pic>
      <p:sp>
        <p:nvSpPr>
          <p:cNvPr id="17" name="Content Placeholder 2">
            <a:extLst>
              <a:ext uri="{FF2B5EF4-FFF2-40B4-BE49-F238E27FC236}">
                <a16:creationId xmlns:a16="http://schemas.microsoft.com/office/drawing/2014/main" id="{580CC8EC-6D8F-5D0F-A7B6-0E2DB749ECB7}"/>
              </a:ext>
            </a:extLst>
          </p:cNvPr>
          <p:cNvSpPr>
            <a:spLocks noGrp="1"/>
          </p:cNvSpPr>
          <p:nvPr>
            <p:ph idx="1"/>
          </p:nvPr>
        </p:nvSpPr>
        <p:spPr>
          <a:xfrm>
            <a:off x="1150160" y="2688506"/>
            <a:ext cx="7372048" cy="2365578"/>
          </a:xfrm>
        </p:spPr>
        <p:txBody>
          <a:bodyPr/>
          <a:lstStyle/>
          <a:p>
            <a:pPr marL="0" indent="0">
              <a:buNone/>
            </a:pPr>
            <a:r>
              <a:rPr lang="en-US" sz="2400" b="1" kern="1200" dirty="0">
                <a:solidFill>
                  <a:schemeClr val="tx1"/>
                </a:solidFill>
                <a:effectLst/>
                <a:latin typeface="+mn-lt"/>
                <a:ea typeface="+mn-ea"/>
                <a:cs typeface="+mn-cs"/>
              </a:rPr>
              <a:t>Typical ranges for </a:t>
            </a:r>
            <a:r>
              <a:rPr lang="en-US" sz="2400" b="1" kern="1200" dirty="0" err="1">
                <a:solidFill>
                  <a:schemeClr val="tx1"/>
                </a:solidFill>
                <a:effectLst/>
                <a:latin typeface="+mn-lt"/>
                <a:ea typeface="+mn-ea"/>
                <a:cs typeface="+mn-cs"/>
              </a:rPr>
              <a:t>PolyA</a:t>
            </a:r>
            <a:r>
              <a:rPr lang="en-US" sz="2400" b="1" kern="1200" dirty="0">
                <a:solidFill>
                  <a:schemeClr val="tx1"/>
                </a:solidFill>
                <a:effectLst/>
                <a:latin typeface="+mn-lt"/>
                <a:ea typeface="+mn-ea"/>
                <a:cs typeface="+mn-cs"/>
              </a:rPr>
              <a:t> selected libraries</a:t>
            </a:r>
          </a:p>
          <a:p>
            <a:r>
              <a:rPr lang="en-US" sz="2400" kern="1200" dirty="0" err="1">
                <a:solidFill>
                  <a:schemeClr val="tx1"/>
                </a:solidFill>
                <a:effectLst/>
                <a:latin typeface="+mn-lt"/>
                <a:ea typeface="+mn-ea"/>
                <a:cs typeface="+mn-cs"/>
              </a:rPr>
              <a:t>Exonic</a:t>
            </a:r>
            <a:r>
              <a:rPr lang="en-US" sz="2400" kern="1200" dirty="0">
                <a:solidFill>
                  <a:schemeClr val="tx1"/>
                </a:solidFill>
                <a:effectLst/>
                <a:latin typeface="+mn-lt"/>
                <a:ea typeface="+mn-ea"/>
                <a:cs typeface="+mn-cs"/>
              </a:rPr>
              <a:t> reads: 60-90%</a:t>
            </a:r>
          </a:p>
          <a:p>
            <a:r>
              <a:rPr lang="en-US" sz="2400" kern="1200" dirty="0">
                <a:solidFill>
                  <a:schemeClr val="tx1"/>
                </a:solidFill>
                <a:effectLst/>
                <a:latin typeface="+mn-lt"/>
                <a:ea typeface="+mn-ea"/>
                <a:cs typeface="+mn-cs"/>
              </a:rPr>
              <a:t>Intronic reads: Up to 30%</a:t>
            </a:r>
          </a:p>
          <a:p>
            <a:r>
              <a:rPr lang="en-US" sz="2400" kern="1200" dirty="0">
                <a:solidFill>
                  <a:schemeClr val="tx1"/>
                </a:solidFill>
                <a:effectLst/>
                <a:latin typeface="+mn-lt"/>
                <a:ea typeface="+mn-ea"/>
                <a:cs typeface="+mn-cs"/>
              </a:rPr>
              <a:t>Intergenic reads: &lt;10%</a:t>
            </a:r>
            <a:endParaRPr lang="en-US" sz="2400" dirty="0"/>
          </a:p>
        </p:txBody>
      </p:sp>
    </p:spTree>
    <p:extLst>
      <p:ext uri="{BB962C8B-B14F-4D97-AF65-F5344CB8AC3E}">
        <p14:creationId xmlns:p14="http://schemas.microsoft.com/office/powerpoint/2010/main" val="1734316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sz="4000" dirty="0"/>
              <a:t>Read Alignment and Distribution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47</a:t>
            </a:fld>
            <a:endParaRPr lang="en-US" dirty="0"/>
          </a:p>
        </p:txBody>
      </p:sp>
      <p:graphicFrame>
        <p:nvGraphicFramePr>
          <p:cNvPr id="6" name="Table 6">
            <a:extLst>
              <a:ext uri="{FF2B5EF4-FFF2-40B4-BE49-F238E27FC236}">
                <a16:creationId xmlns:a16="http://schemas.microsoft.com/office/drawing/2014/main" id="{FCB47EB5-0DBE-4851-AADA-EACA34E56240}"/>
              </a:ext>
            </a:extLst>
          </p:cNvPr>
          <p:cNvGraphicFramePr>
            <a:graphicFrameLocks/>
          </p:cNvGraphicFramePr>
          <p:nvPr>
            <p:extLst>
              <p:ext uri="{D42A27DB-BD31-4B8C-83A1-F6EECF244321}">
                <p14:modId xmlns:p14="http://schemas.microsoft.com/office/powerpoint/2010/main" val="3956571028"/>
              </p:ext>
            </p:extLst>
          </p:nvPr>
        </p:nvGraphicFramePr>
        <p:xfrm>
          <a:off x="1614521" y="2749942"/>
          <a:ext cx="14149735" cy="6219798"/>
        </p:xfrm>
        <a:graphic>
          <a:graphicData uri="http://schemas.openxmlformats.org/drawingml/2006/table">
            <a:tbl>
              <a:tblPr firstRow="1" bandRow="1">
                <a:tableStyleId>{2D5ABB26-0587-4C30-8999-92F81FD0307C}</a:tableStyleId>
              </a:tblPr>
              <a:tblGrid>
                <a:gridCol w="2134520">
                  <a:extLst>
                    <a:ext uri="{9D8B030D-6E8A-4147-A177-3AD203B41FA5}">
                      <a16:colId xmlns:a16="http://schemas.microsoft.com/office/drawing/2014/main" val="1625152282"/>
                    </a:ext>
                  </a:extLst>
                </a:gridCol>
                <a:gridCol w="1600463">
                  <a:extLst>
                    <a:ext uri="{9D8B030D-6E8A-4147-A177-3AD203B41FA5}">
                      <a16:colId xmlns:a16="http://schemas.microsoft.com/office/drawing/2014/main" val="790508559"/>
                    </a:ext>
                  </a:extLst>
                </a:gridCol>
                <a:gridCol w="1261299">
                  <a:extLst>
                    <a:ext uri="{9D8B030D-6E8A-4147-A177-3AD203B41FA5}">
                      <a16:colId xmlns:a16="http://schemas.microsoft.com/office/drawing/2014/main" val="64194751"/>
                    </a:ext>
                  </a:extLst>
                </a:gridCol>
                <a:gridCol w="1574324">
                  <a:extLst>
                    <a:ext uri="{9D8B030D-6E8A-4147-A177-3AD203B41FA5}">
                      <a16:colId xmlns:a16="http://schemas.microsoft.com/office/drawing/2014/main" val="3706378326"/>
                    </a:ext>
                  </a:extLst>
                </a:gridCol>
                <a:gridCol w="1604609">
                  <a:extLst>
                    <a:ext uri="{9D8B030D-6E8A-4147-A177-3AD203B41FA5}">
                      <a16:colId xmlns:a16="http://schemas.microsoft.com/office/drawing/2014/main" val="3892508078"/>
                    </a:ext>
                  </a:extLst>
                </a:gridCol>
                <a:gridCol w="1093044">
                  <a:extLst>
                    <a:ext uri="{9D8B030D-6E8A-4147-A177-3AD203B41FA5}">
                      <a16:colId xmlns:a16="http://schemas.microsoft.com/office/drawing/2014/main" val="1755297259"/>
                    </a:ext>
                  </a:extLst>
                </a:gridCol>
                <a:gridCol w="940444">
                  <a:extLst>
                    <a:ext uri="{9D8B030D-6E8A-4147-A177-3AD203B41FA5}">
                      <a16:colId xmlns:a16="http://schemas.microsoft.com/office/drawing/2014/main" val="3509121225"/>
                    </a:ext>
                  </a:extLst>
                </a:gridCol>
                <a:gridCol w="999840">
                  <a:extLst>
                    <a:ext uri="{9D8B030D-6E8A-4147-A177-3AD203B41FA5}">
                      <a16:colId xmlns:a16="http://schemas.microsoft.com/office/drawing/2014/main" val="1231389867"/>
                    </a:ext>
                  </a:extLst>
                </a:gridCol>
                <a:gridCol w="1445124">
                  <a:extLst>
                    <a:ext uri="{9D8B030D-6E8A-4147-A177-3AD203B41FA5}">
                      <a16:colId xmlns:a16="http://schemas.microsoft.com/office/drawing/2014/main" val="1752089731"/>
                    </a:ext>
                  </a:extLst>
                </a:gridCol>
                <a:gridCol w="1496068">
                  <a:extLst>
                    <a:ext uri="{9D8B030D-6E8A-4147-A177-3AD203B41FA5}">
                      <a16:colId xmlns:a16="http://schemas.microsoft.com/office/drawing/2014/main" val="2290467532"/>
                    </a:ext>
                  </a:extLst>
                </a:gridCol>
              </a:tblGrid>
              <a:tr h="703874">
                <a:tc row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Sample</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2000" dirty="0"/>
                        <a:t>Status</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RATE (%)</a:t>
                      </a:r>
                      <a:endParaRPr lang="en-US" sz="2000" dirty="0">
                        <a:latin typeface="+mn-lt"/>
                      </a:endParaRPr>
                    </a:p>
                  </a:txBody>
                  <a:tcPr marL="88838" marR="88838" marT="44419" marB="444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dirty="0"/>
                    </a:p>
                  </a:txBody>
                  <a:tcPr/>
                </a:tc>
                <a:tc rowSpan="2" hMerge="1">
                  <a:txBody>
                    <a:bodyPr/>
                    <a:lstStyle/>
                    <a:p>
                      <a:endParaRPr lang="en-US" dirty="0"/>
                    </a:p>
                  </a:txBody>
                  <a:tcPr/>
                </a:tc>
                <a:tc gridSpan="5">
                  <a:txBody>
                    <a:bodyPr/>
                    <a:lstStyle>
                      <a:lvl1pPr marL="0" algn="l" defTabSz="1371600" rtl="0" eaLnBrk="1" latinLnBrk="0" hangingPunct="1">
                        <a:defRPr sz="2700" b="1" kern="1200">
                          <a:solidFill>
                            <a:schemeClr val="lt1"/>
                          </a:solidFill>
                          <a:latin typeface="Calibri" panose="020F0502020204030204"/>
                        </a:defRPr>
                      </a:lvl1pPr>
                      <a:lvl2pPr marL="685800" algn="l" defTabSz="1371600" rtl="0" eaLnBrk="1" latinLnBrk="0" hangingPunct="1">
                        <a:defRPr sz="2700" b="1" kern="1200">
                          <a:solidFill>
                            <a:schemeClr val="lt1"/>
                          </a:solidFill>
                          <a:latin typeface="Calibri" panose="020F0502020204030204"/>
                        </a:defRPr>
                      </a:lvl2pPr>
                      <a:lvl3pPr marL="1371600" algn="l" defTabSz="1371600" rtl="0" eaLnBrk="1" latinLnBrk="0" hangingPunct="1">
                        <a:defRPr sz="2700" b="1" kern="1200">
                          <a:solidFill>
                            <a:schemeClr val="lt1"/>
                          </a:solidFill>
                          <a:latin typeface="Calibri" panose="020F0502020204030204"/>
                        </a:defRPr>
                      </a:lvl3pPr>
                      <a:lvl4pPr marL="2057400" algn="l" defTabSz="1371600" rtl="0" eaLnBrk="1" latinLnBrk="0" hangingPunct="1">
                        <a:defRPr sz="2700" b="1" kern="1200">
                          <a:solidFill>
                            <a:schemeClr val="lt1"/>
                          </a:solidFill>
                          <a:latin typeface="Calibri" panose="020F0502020204030204"/>
                        </a:defRPr>
                      </a:lvl4pPr>
                      <a:lvl5pPr marL="2743200" algn="l" defTabSz="1371600" rtl="0" eaLnBrk="1" latinLnBrk="0" hangingPunct="1">
                        <a:defRPr sz="2700" b="1" kern="1200">
                          <a:solidFill>
                            <a:schemeClr val="lt1"/>
                          </a:solidFill>
                          <a:latin typeface="Calibri" panose="020F0502020204030204"/>
                        </a:defRPr>
                      </a:lvl5pPr>
                      <a:lvl6pPr marL="3429000" algn="l" defTabSz="1371600" rtl="0" eaLnBrk="1" latinLnBrk="0" hangingPunct="1">
                        <a:defRPr sz="2700" b="1" kern="1200">
                          <a:solidFill>
                            <a:schemeClr val="lt1"/>
                          </a:solidFill>
                          <a:latin typeface="Calibri" panose="020F0502020204030204"/>
                        </a:defRPr>
                      </a:lvl6pPr>
                      <a:lvl7pPr marL="4114800" algn="l" defTabSz="1371600" rtl="0" eaLnBrk="1" latinLnBrk="0" hangingPunct="1">
                        <a:defRPr sz="2700" b="1" kern="1200">
                          <a:solidFill>
                            <a:schemeClr val="lt1"/>
                          </a:solidFill>
                          <a:latin typeface="Calibri" panose="020F0502020204030204"/>
                        </a:defRPr>
                      </a:lvl7pPr>
                      <a:lvl8pPr marL="4800600" algn="l" defTabSz="1371600" rtl="0" eaLnBrk="1" latinLnBrk="0" hangingPunct="1">
                        <a:defRPr sz="2700" b="1" kern="1200">
                          <a:solidFill>
                            <a:schemeClr val="lt1"/>
                          </a:solidFill>
                          <a:latin typeface="Calibri" panose="020F0502020204030204"/>
                        </a:defRPr>
                      </a:lvl8pPr>
                      <a:lvl9pPr marL="5486400" algn="l" defTabSz="1371600" rtl="0" eaLnBrk="1" latinLnBrk="0" hangingPunct="1">
                        <a:defRPr sz="2700" b="1" kern="1200">
                          <a:solidFill>
                            <a:schemeClr val="lt1"/>
                          </a:solidFill>
                          <a:latin typeface="Calibri" panose="020F0502020204030204"/>
                        </a:defRPr>
                      </a:lvl9pPr>
                    </a:lstStyle>
                    <a:p>
                      <a:pPr algn="ctr"/>
                      <a:r>
                        <a:rPr lang="en-US" sz="2000" dirty="0"/>
                        <a:t>BASE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967270"/>
                  </a:ext>
                </a:extLst>
              </a:tr>
              <a:tr h="539280">
                <a:tc vMerge="1">
                  <a:txBody>
                    <a:bodyPr/>
                    <a:lstStyle/>
                    <a:p>
                      <a:endParaRPr lang="en-US"/>
                    </a:p>
                  </a:txBody>
                  <a:tcPr/>
                </a:tc>
                <a:tc vMerge="1">
                  <a:txBody>
                    <a:bodyPr/>
                    <a:lstStyle/>
                    <a:p>
                      <a:endParaRPr lang="en-US"/>
                    </a:p>
                  </a:txBody>
                  <a:tcPr/>
                </a:tc>
                <a:tc gridSpan="3"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hMerge="1" vMerge="1">
                  <a:txBody>
                    <a:bodyPr/>
                    <a:lstStyle/>
                    <a:p>
                      <a:pPr algn="ctr"/>
                      <a:endParaRPr lang="en-US" sz="1800" dirty="0"/>
                    </a:p>
                  </a:txBody>
                  <a:tcPr marL="95009" marR="95009" marT="47505" marB="47505" anchor="ct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err="1"/>
                        <a:t>Exonic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800" dirty="0"/>
                    </a:p>
                  </a:txBody>
                  <a:tcPr marL="95009" marR="95009" marT="47505" marB="47505" anchor="ct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Intron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Intergenic</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Ribosomal</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935742"/>
                  </a:ext>
                </a:extLst>
              </a:tr>
              <a:tr h="539280">
                <a:tc vMerge="1">
                  <a:txBody>
                    <a:bodyPr/>
                    <a:lstStyle/>
                    <a:p>
                      <a:r>
                        <a:rPr lang="en-US" dirty="0"/>
                        <a:t>Sample</a:t>
                      </a:r>
                    </a:p>
                  </a:txBody>
                  <a:tcPr/>
                </a:tc>
                <a:tc vMerge="1">
                  <a:txBody>
                    <a:bodyPr/>
                    <a:lstStyle/>
                    <a:p>
                      <a:endParaRPr lang="en-US"/>
                    </a:p>
                  </a:txBody>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Unmapped</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Duplication</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Coding</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UTR</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sz="1800" dirty="0"/>
                        <a:t>Intron</a:t>
                      </a:r>
                    </a:p>
                  </a:txBody>
                  <a:tcPr marL="95009" marR="95009" marT="47505" marB="47505" anchor="ctr"/>
                </a:tc>
                <a:tc vMerge="1">
                  <a:txBody>
                    <a:bodyPr/>
                    <a:lstStyle/>
                    <a:p>
                      <a:pPr algn="ctr"/>
                      <a:r>
                        <a:rPr lang="en-US" sz="1800" dirty="0"/>
                        <a:t>Intergenic</a:t>
                      </a:r>
                    </a:p>
                  </a:txBody>
                  <a:tcPr marL="95009" marR="95009" marT="47505" marB="47505" anchor="ctr"/>
                </a:tc>
                <a:tc vMerge="1">
                  <a:txBody>
                    <a:bodyPr/>
                    <a:lstStyle/>
                    <a:p>
                      <a:pPr algn="ctr"/>
                      <a:r>
                        <a:rPr lang="en-US" sz="1800" dirty="0"/>
                        <a:t>Ribosomal</a:t>
                      </a:r>
                    </a:p>
                  </a:txBody>
                  <a:tcPr marL="95009" marR="95009" marT="47505" marB="47505" anchor="ctr"/>
                </a:tc>
                <a:extLst>
                  <a:ext uri="{0D108BD9-81ED-4DB2-BD59-A6C34878D82A}">
                    <a16:rowId xmlns:a16="http://schemas.microsoft.com/office/drawing/2014/main" val="1222522853"/>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1402925_DYE2057</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95.52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43.69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26.00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32.12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20.91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876556"/>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1402926_DYE2058</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2.76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39.98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24.06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19.15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35.74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0.75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61480"/>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1402927_DYE2059</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3.09</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44.82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29.18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22.54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702515"/>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1402928_DYE2060</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97.13</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2.81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42.16</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25.71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20.14</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21.37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0.90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402439"/>
                  </a:ext>
                </a:extLst>
              </a:tr>
              <a:tr h="539280">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r>
                        <a:rPr lang="en-US" sz="2000" dirty="0"/>
                        <a:t>1402929_DYE2061</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PASS</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96.88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45.22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31.07</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24.31</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20.42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23.08</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1.12</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26115"/>
                  </a:ext>
                </a:extLst>
              </a:tr>
              <a:tr h="539280">
                <a:tc gridSpan="10">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l"/>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algn="r"/>
                      <a:endParaRPr lang="en-US" sz="1800" dirty="0"/>
                    </a:p>
                  </a:txBody>
                  <a:tcPr marL="95009" marR="95009" marT="47505" marB="47505"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tc hMerge="1">
                  <a:txBody>
                    <a:bodyPr/>
                    <a:lstStyle/>
                    <a:p>
                      <a:pPr algn="r"/>
                      <a:endParaRPr lang="en-US" sz="1800" dirty="0"/>
                    </a:p>
                  </a:txBody>
                  <a:tcPr marL="95009" marR="95009" marT="47505" marB="47505" anchor="b">
                    <a:solidFill>
                      <a:schemeClr val="tx1"/>
                    </a:solidFill>
                  </a:tcPr>
                </a:tc>
                <a:extLst>
                  <a:ext uri="{0D108BD9-81ED-4DB2-BD59-A6C34878D82A}">
                    <a16:rowId xmlns:a16="http://schemas.microsoft.com/office/drawing/2014/main" val="1123493321"/>
                  </a:ext>
                </a:extLst>
              </a:tr>
              <a:tr h="662404">
                <a:tc row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METRICS</a:t>
                      </a:r>
                      <a:endParaRPr lang="en-US" sz="2000" dirty="0">
                        <a:latin typeface="+mn-lt"/>
                      </a:endParaRPr>
                    </a:p>
                  </a:txBody>
                  <a:tcPr marL="95009" marR="95009" marT="47505" marB="47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t>WARNING</a:t>
                      </a:r>
                      <a:endParaRPr lang="en-US" sz="2000" dirty="0">
                        <a:latin typeface="+mn-lt"/>
                      </a:endParaRPr>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&lt; 85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40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solidFill>
                            <a:schemeClr val="tx1">
                              <a:lumMod val="50000"/>
                              <a:lumOff val="50000"/>
                            </a:schemeClr>
                          </a:solidFill>
                        </a:rPr>
                        <a:t>&lt; 60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30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solidFill>
                            <a:schemeClr val="tx1">
                              <a:lumMod val="50000"/>
                              <a:lumOff val="50000"/>
                            </a:schemeClr>
                          </a:solidFill>
                        </a:rPr>
                        <a:t>&gt; 10</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lumMod val="50000"/>
                              <a:lumOff val="50000"/>
                            </a:schemeClr>
                          </a:solidFill>
                        </a:rPr>
                        <a:t>&gt; 15</a:t>
                      </a:r>
                      <a:endParaRPr lang="en-US" sz="2000" dirty="0">
                        <a:solidFill>
                          <a:schemeClr val="tx1">
                            <a:lumMod val="50000"/>
                            <a:lumOff val="50000"/>
                          </a:schemeClr>
                        </a:solidFill>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788669"/>
                  </a:ext>
                </a:extLst>
              </a:tr>
              <a:tr h="539280">
                <a:tc vMerge="1">
                  <a:txBody>
                    <a:bodyPr/>
                    <a:lstStyle/>
                    <a:p>
                      <a:pPr algn="l"/>
                      <a:endParaRPr lang="en-US" sz="1900" dirty="0"/>
                    </a:p>
                  </a:txBody>
                  <a:tcPr marL="97792" marR="97792" marT="48896" marB="48896"/>
                </a:tc>
                <a:tc>
                  <a:txBody>
                    <a:bodyPr/>
                    <a:lstStyle/>
                    <a:p>
                      <a:r>
                        <a:rPr lang="en-US" sz="2000" dirty="0"/>
                        <a:t>PASS</a:t>
                      </a:r>
                      <a:endParaRPr lang="en-US" dirty="0"/>
                    </a:p>
                  </a:txBody>
                  <a:tcPr marL="95009" marR="95009" marT="47505" marB="47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t>≥ 85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40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ctr"/>
                      <a:r>
                        <a:rPr lang="en-US" sz="2000" dirty="0"/>
                        <a:t>≥ 60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lang="en-US" sz="1800" dirty="0"/>
                    </a:p>
                  </a:txBody>
                  <a:tcPr marL="95009" marR="95009" marT="47505" marB="47505" anchor="b"/>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30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algn="r"/>
                      <a:r>
                        <a:rPr lang="en-US" sz="2000" dirty="0"/>
                        <a:t>≤ 10</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371600" rtl="0" eaLnBrk="1" latinLnBrk="0" hangingPunct="1">
                        <a:defRPr sz="2700" kern="1200">
                          <a:solidFill>
                            <a:schemeClr val="dk1"/>
                          </a:solidFill>
                          <a:latin typeface="Calibri" panose="020F0502020204030204"/>
                        </a:defRPr>
                      </a:lvl1pPr>
                      <a:lvl2pPr marL="685800" algn="l" defTabSz="1371600" rtl="0" eaLnBrk="1" latinLnBrk="0" hangingPunct="1">
                        <a:defRPr sz="2700" kern="1200">
                          <a:solidFill>
                            <a:schemeClr val="dk1"/>
                          </a:solidFill>
                          <a:latin typeface="Calibri" panose="020F0502020204030204"/>
                        </a:defRPr>
                      </a:lvl2pPr>
                      <a:lvl3pPr marL="1371600" algn="l" defTabSz="1371600" rtl="0" eaLnBrk="1" latinLnBrk="0" hangingPunct="1">
                        <a:defRPr sz="2700" kern="1200">
                          <a:solidFill>
                            <a:schemeClr val="dk1"/>
                          </a:solidFill>
                          <a:latin typeface="Calibri" panose="020F0502020204030204"/>
                        </a:defRPr>
                      </a:lvl3pPr>
                      <a:lvl4pPr marL="2057400" algn="l" defTabSz="1371600" rtl="0" eaLnBrk="1" latinLnBrk="0" hangingPunct="1">
                        <a:defRPr sz="2700" kern="1200">
                          <a:solidFill>
                            <a:schemeClr val="dk1"/>
                          </a:solidFill>
                          <a:latin typeface="Calibri" panose="020F0502020204030204"/>
                        </a:defRPr>
                      </a:lvl4pPr>
                      <a:lvl5pPr marL="2743200" algn="l" defTabSz="1371600" rtl="0" eaLnBrk="1" latinLnBrk="0" hangingPunct="1">
                        <a:defRPr sz="2700" kern="1200">
                          <a:solidFill>
                            <a:schemeClr val="dk1"/>
                          </a:solidFill>
                          <a:latin typeface="Calibri" panose="020F0502020204030204"/>
                        </a:defRPr>
                      </a:lvl5pPr>
                      <a:lvl6pPr marL="3429000" algn="l" defTabSz="1371600" rtl="0" eaLnBrk="1" latinLnBrk="0" hangingPunct="1">
                        <a:defRPr sz="2700" kern="1200">
                          <a:solidFill>
                            <a:schemeClr val="dk1"/>
                          </a:solidFill>
                          <a:latin typeface="Calibri" panose="020F0502020204030204"/>
                        </a:defRPr>
                      </a:lvl6pPr>
                      <a:lvl7pPr marL="4114800" algn="l" defTabSz="1371600" rtl="0" eaLnBrk="1" latinLnBrk="0" hangingPunct="1">
                        <a:defRPr sz="2700" kern="1200">
                          <a:solidFill>
                            <a:schemeClr val="dk1"/>
                          </a:solidFill>
                          <a:latin typeface="Calibri" panose="020F0502020204030204"/>
                        </a:defRPr>
                      </a:lvl7pPr>
                      <a:lvl8pPr marL="4800600" algn="l" defTabSz="1371600" rtl="0" eaLnBrk="1" latinLnBrk="0" hangingPunct="1">
                        <a:defRPr sz="2700" kern="1200">
                          <a:solidFill>
                            <a:schemeClr val="dk1"/>
                          </a:solidFill>
                          <a:latin typeface="Calibri" panose="020F0502020204030204"/>
                        </a:defRPr>
                      </a:lvl8pPr>
                      <a:lvl9pPr marL="5486400" algn="l" defTabSz="1371600" rtl="0" eaLnBrk="1" latinLnBrk="0" hangingPunct="1">
                        <a:defRPr sz="27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t>≤ 15</a:t>
                      </a:r>
                      <a:endParaRPr lang="en-US" sz="2000" dirty="0">
                        <a:latin typeface="+mn-lt"/>
                      </a:endParaRPr>
                    </a:p>
                  </a:txBody>
                  <a:tcPr marL="95009" marR="95009" marT="47505" marB="4750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0573949"/>
                  </a:ext>
                </a:extLst>
              </a:tr>
            </a:tbl>
          </a:graphicData>
        </a:graphic>
      </p:graphicFrame>
      <p:pic>
        <p:nvPicPr>
          <p:cNvPr id="5" name="Picture 4" descr="data normalization Icon - Free PNG ...">
            <a:extLst>
              <a:ext uri="{FF2B5EF4-FFF2-40B4-BE49-F238E27FC236}">
                <a16:creationId xmlns:a16="http://schemas.microsoft.com/office/drawing/2014/main" id="{2303C016-BA2C-5A9C-A93B-78EE49520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45" b="12977"/>
          <a:stretch/>
        </p:blipFill>
        <p:spPr bwMode="auto">
          <a:xfrm>
            <a:off x="16802100" y="0"/>
            <a:ext cx="1485900" cy="113639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B0F74C06-5110-ED21-260B-819605C95AC9}"/>
              </a:ext>
            </a:extLst>
          </p:cNvPr>
          <p:cNvSpPr/>
          <p:nvPr/>
        </p:nvSpPr>
        <p:spPr>
          <a:xfrm>
            <a:off x="1280160" y="7521808"/>
            <a:ext cx="14886432" cy="1847088"/>
          </a:xfrm>
          <a:prstGeom prst="roundRect">
            <a:avLst/>
          </a:prstGeom>
          <a:solidFill>
            <a:schemeClr val="accent5">
              <a:alpha val="2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C683CE-AFA0-18DD-89B2-E8AD12910F41}"/>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B3CB3771-CE70-32F2-DBE5-DA8CBB10A50E}"/>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021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8501968" y="2611968"/>
            <a:ext cx="2322975"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673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Data normalization</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554362" y="2374611"/>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757CC4A-630E-F1AA-A62E-4685E4F659FC}"/>
              </a:ext>
            </a:extLst>
          </p:cNvPr>
          <p:cNvPicPr>
            <a:picLocks noChangeAspect="1"/>
          </p:cNvPicPr>
          <p:nvPr/>
        </p:nvPicPr>
        <p:blipFill>
          <a:blip r:embed="rId4"/>
          <a:stretch>
            <a:fillRect/>
          </a:stretch>
        </p:blipFill>
        <p:spPr>
          <a:xfrm>
            <a:off x="2355250" y="3020464"/>
            <a:ext cx="3276600" cy="1675704"/>
          </a:xfrm>
          <a:prstGeom prst="rect">
            <a:avLst/>
          </a:prstGeom>
        </p:spPr>
      </p:pic>
      <p:sp>
        <p:nvSpPr>
          <p:cNvPr id="4" name="Rounded Rectangle 3">
            <a:extLst>
              <a:ext uri="{FF2B5EF4-FFF2-40B4-BE49-F238E27FC236}">
                <a16:creationId xmlns:a16="http://schemas.microsoft.com/office/drawing/2014/main" id="{ECB15B3F-9A4B-8912-AB00-C20049CB1E85}"/>
              </a:ext>
            </a:extLst>
          </p:cNvPr>
          <p:cNvSpPr/>
          <p:nvPr/>
        </p:nvSpPr>
        <p:spPr>
          <a:xfrm>
            <a:off x="7338672" y="6115050"/>
            <a:ext cx="10476004" cy="1157287"/>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AF6C96-CD56-073A-6B69-E99F4FB3E556}"/>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5" name="Rounded Rectangle 14">
            <a:extLst>
              <a:ext uri="{FF2B5EF4-FFF2-40B4-BE49-F238E27FC236}">
                <a16:creationId xmlns:a16="http://schemas.microsoft.com/office/drawing/2014/main" id="{3052B1AE-7484-3368-0366-0D53B24EFD52}"/>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32667C9-DB4D-F54C-A0E7-FEB84CA4D0BD}"/>
              </a:ext>
            </a:extLst>
          </p:cNvPr>
          <p:cNvSpPr>
            <a:spLocks noGrp="1"/>
          </p:cNvSpPr>
          <p:nvPr>
            <p:ph type="body" sz="quarter" idx="11"/>
          </p:nvPr>
        </p:nvSpPr>
        <p:spPr/>
        <p:txBody>
          <a:bodyPr/>
          <a:lstStyle/>
          <a:p>
            <a:r>
              <a:rPr lang="en-US" dirty="0"/>
              <a:t>Collaborate with us! – Work Request</a:t>
            </a:r>
          </a:p>
        </p:txBody>
      </p:sp>
      <p:sp>
        <p:nvSpPr>
          <p:cNvPr id="5" name="Rectangle 4">
            <a:extLst>
              <a:ext uri="{FF2B5EF4-FFF2-40B4-BE49-F238E27FC236}">
                <a16:creationId xmlns:a16="http://schemas.microsoft.com/office/drawing/2014/main" id="{BBF7B8CE-9B72-D449-A7F9-493C378DDB25}"/>
              </a:ext>
            </a:extLst>
          </p:cNvPr>
          <p:cNvSpPr/>
          <p:nvPr/>
        </p:nvSpPr>
        <p:spPr>
          <a:xfrm flipV="1">
            <a:off x="8801098" y="1569669"/>
            <a:ext cx="685800" cy="41148"/>
          </a:xfrm>
          <a:prstGeom prst="rect">
            <a:avLst/>
          </a:prstGeom>
          <a:solidFill>
            <a:srgbClr val="00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Placeholder 5" descr="A screenshot of a computer&#10;&#10;Description automatically generated">
            <a:extLst>
              <a:ext uri="{FF2B5EF4-FFF2-40B4-BE49-F238E27FC236}">
                <a16:creationId xmlns:a16="http://schemas.microsoft.com/office/drawing/2014/main" id="{EE3F55F2-5FCE-D154-6618-341860A96398}"/>
              </a:ext>
            </a:extLst>
          </p:cNvPr>
          <p:cNvPicPr>
            <a:picLocks noGrp="1" noChangeAspect="1"/>
          </p:cNvPicPr>
          <p:nvPr>
            <p:ph type="pic" sz="quarter" idx="28"/>
          </p:nvPr>
        </p:nvPicPr>
        <p:blipFill>
          <a:blip r:embed="rId2"/>
          <a:srcRect l="184" r="184"/>
          <a:stretch>
            <a:fillRect/>
          </a:stretch>
        </p:blipFill>
        <p:spPr/>
      </p:pic>
    </p:spTree>
    <p:extLst>
      <p:ext uri="{BB962C8B-B14F-4D97-AF65-F5344CB8AC3E}">
        <p14:creationId xmlns:p14="http://schemas.microsoft.com/office/powerpoint/2010/main" val="3679856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4800" dirty="0"/>
              <a:t>Demo </a:t>
            </a:r>
            <a:r>
              <a:rPr lang="en" sz="4800" dirty="0"/>
              <a:t>data </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13" name="Content Placeholder 6" descr="A diagram of a gene sequence&#10;&#10;Description automatically generated">
            <a:extLst>
              <a:ext uri="{FF2B5EF4-FFF2-40B4-BE49-F238E27FC236}">
                <a16:creationId xmlns:a16="http://schemas.microsoft.com/office/drawing/2014/main" id="{B2DB8001-2F9B-8B39-E212-391BB4EB800A}"/>
              </a:ext>
            </a:extLst>
          </p:cNvPr>
          <p:cNvPicPr>
            <a:picLocks noChangeAspect="1"/>
          </p:cNvPicPr>
          <p:nvPr/>
        </p:nvPicPr>
        <p:blipFill rotWithShape="1">
          <a:blip r:embed="rId3"/>
          <a:srcRect r="-289"/>
          <a:stretch/>
        </p:blipFill>
        <p:spPr>
          <a:xfrm>
            <a:off x="4386031" y="2234326"/>
            <a:ext cx="9515937" cy="7251030"/>
          </a:xfrm>
          <a:prstGeom prst="rect">
            <a:avLst/>
          </a:prstGeom>
        </p:spPr>
      </p:pic>
    </p:spTree>
    <p:extLst>
      <p:ext uri="{BB962C8B-B14F-4D97-AF65-F5344CB8AC3E}">
        <p14:creationId xmlns:p14="http://schemas.microsoft.com/office/powerpoint/2010/main" val="3655385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51</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5" name="Picture 4" descr="A close-up of a graph&#10;&#10;Description automatically generated">
            <a:extLst>
              <a:ext uri="{FF2B5EF4-FFF2-40B4-BE49-F238E27FC236}">
                <a16:creationId xmlns:a16="http://schemas.microsoft.com/office/drawing/2014/main" id="{14A63B32-F824-AF84-9DB0-AA4A2A69E9D4}"/>
              </a:ext>
            </a:extLst>
          </p:cNvPr>
          <p:cNvPicPr>
            <a:picLocks noChangeAspect="1"/>
          </p:cNvPicPr>
          <p:nvPr/>
        </p:nvPicPr>
        <p:blipFill>
          <a:blip r:embed="rId3"/>
          <a:stretch>
            <a:fillRect/>
          </a:stretch>
        </p:blipFill>
        <p:spPr>
          <a:xfrm>
            <a:off x="1315869" y="4613013"/>
            <a:ext cx="9398002" cy="4572000"/>
          </a:xfrm>
          <a:prstGeom prst="rect">
            <a:avLst/>
          </a:prstGeom>
        </p:spPr>
      </p:pic>
      <p:pic>
        <p:nvPicPr>
          <p:cNvPr id="6" name="Picture 2" descr="Normalization - Free technology icons">
            <a:extLst>
              <a:ext uri="{FF2B5EF4-FFF2-40B4-BE49-F238E27FC236}">
                <a16:creationId xmlns:a16="http://schemas.microsoft.com/office/drawing/2014/main" id="{E80F74EB-2C77-3A6B-E3CE-5F0F4808E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14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Data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52</a:t>
            </a:fld>
            <a:endParaRPr lang="en-US" dirty="0"/>
          </a:p>
        </p:txBody>
      </p:sp>
      <p:sp>
        <p:nvSpPr>
          <p:cNvPr id="8" name="TextBox 7">
            <a:extLst>
              <a:ext uri="{FF2B5EF4-FFF2-40B4-BE49-F238E27FC236}">
                <a16:creationId xmlns:a16="http://schemas.microsoft.com/office/drawing/2014/main" id="{4F595881-4BF6-6000-C0E7-6A8A38CC2E14}"/>
              </a:ext>
            </a:extLst>
          </p:cNvPr>
          <p:cNvSpPr txBox="1"/>
          <p:nvPr/>
        </p:nvSpPr>
        <p:spPr>
          <a:xfrm>
            <a:off x="1315869" y="2644979"/>
            <a:ext cx="1547251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sample will have different number of reads assigned to it due to the fact that one sample might have more low quality reads, or another sample might have a slightly higher concentration on the flow cell.</a:t>
            </a:r>
          </a:p>
        </p:txBody>
      </p:sp>
      <p:pic>
        <p:nvPicPr>
          <p:cNvPr id="6" name="Picture 5" descr="A screenshot of a test&#10;&#10;Description automatically generated">
            <a:extLst>
              <a:ext uri="{FF2B5EF4-FFF2-40B4-BE49-F238E27FC236}">
                <a16:creationId xmlns:a16="http://schemas.microsoft.com/office/drawing/2014/main" id="{C9B9AC28-5A3A-9CF6-4B60-8A1464ED3148}"/>
              </a:ext>
            </a:extLst>
          </p:cNvPr>
          <p:cNvPicPr>
            <a:picLocks noChangeAspect="1"/>
          </p:cNvPicPr>
          <p:nvPr/>
        </p:nvPicPr>
        <p:blipFill>
          <a:blip r:embed="rId3"/>
          <a:stretch>
            <a:fillRect/>
          </a:stretch>
        </p:blipFill>
        <p:spPr>
          <a:xfrm>
            <a:off x="1315869" y="4613013"/>
            <a:ext cx="9398001" cy="4572000"/>
          </a:xfrm>
          <a:prstGeom prst="rect">
            <a:avLst/>
          </a:prstGeom>
        </p:spPr>
      </p:pic>
      <p:pic>
        <p:nvPicPr>
          <p:cNvPr id="5" name="Picture 2" descr="Normalization - Free technology icons">
            <a:extLst>
              <a:ext uri="{FF2B5EF4-FFF2-40B4-BE49-F238E27FC236}">
                <a16:creationId xmlns:a16="http://schemas.microsoft.com/office/drawing/2014/main" id="{00F4FDF4-DAFE-9A8C-20F7-2BC2B34A1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065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53</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5940088"/>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 length, i.e. it skips the step 3.</a:t>
            </a:r>
          </a:p>
          <a:p>
            <a:pPr lvl="1"/>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CPM</a:t>
            </a:r>
            <a:r>
              <a:rPr lang="en-US" sz="2000" b="1" dirty="0">
                <a:solidFill>
                  <a:schemeClr val="accent1"/>
                </a:solidFill>
              </a:rPr>
              <a:t>: </a:t>
            </a:r>
            <a:r>
              <a:rPr lang="en-US" sz="2000" b="1" i="0" dirty="0">
                <a:solidFill>
                  <a:schemeClr val="accent1"/>
                </a:solidFill>
                <a:effectLst/>
              </a:rPr>
              <a:t>count per million</a:t>
            </a:r>
          </a:p>
          <a:p>
            <a:pPr algn="l"/>
            <a:r>
              <a:rPr lang="en-US" sz="2000" b="0" i="0" dirty="0">
                <a:effectLst/>
              </a:rPr>
              <a:t>CPM is calculated the same way as FPKM except it is not normalized by gen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p:txBody>
      </p:sp>
      <p:sp>
        <p:nvSpPr>
          <p:cNvPr id="11" name="Rectangle 10">
            <a:extLst>
              <a:ext uri="{FF2B5EF4-FFF2-40B4-BE49-F238E27FC236}">
                <a16:creationId xmlns:a16="http://schemas.microsoft.com/office/drawing/2014/main" id="{5DEA458C-4EB8-D1B4-3B33-7C336296A9FE}"/>
              </a:ext>
            </a:extLst>
          </p:cNvPr>
          <p:cNvSpPr/>
          <p:nvPr/>
        </p:nvSpPr>
        <p:spPr>
          <a:xfrm>
            <a:off x="384048" y="5024603"/>
            <a:ext cx="17519904" cy="3541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Normalization - Free technology icons">
            <a:extLst>
              <a:ext uri="{FF2B5EF4-FFF2-40B4-BE49-F238E27FC236}">
                <a16:creationId xmlns:a16="http://schemas.microsoft.com/office/drawing/2014/main" id="{3272E6F4-99FF-0975-488E-E6F095342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32BEA88-42A6-2EF3-9403-2AC47D7A7A0A}"/>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E3A6DB3C-B809-2368-4EBD-D02BCD0D12E4}"/>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744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54</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2"/>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555641"/>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TPM</a:t>
            </a:r>
            <a:r>
              <a:rPr lang="en-US" sz="2000" b="1" dirty="0">
                <a:solidFill>
                  <a:schemeClr val="accent1"/>
                </a:solidFill>
              </a:rPr>
              <a:t>: </a:t>
            </a:r>
            <a:r>
              <a:rPr lang="en-US" sz="2000" b="1" i="0" dirty="0">
                <a:solidFill>
                  <a:schemeClr val="accent1"/>
                </a:solidFill>
                <a:effectLst/>
              </a:rPr>
              <a:t>Transcripts Per Kilobase Million</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dirty="0"/>
          </a:p>
          <a:p>
            <a:pPr algn="l"/>
            <a:r>
              <a:rPr lang="en-US" sz="2000" b="0" i="0" dirty="0">
                <a:effectLst/>
              </a:rPr>
              <a:t>When you use TPM, the sum of all TPMs in each sample are the same. This makes it easier to compare the proportion of fragment that mapped to a gene in each sample. </a:t>
            </a:r>
          </a:p>
          <a:p>
            <a:pPr algn="l"/>
            <a:endParaRPr lang="en-US" sz="2000" b="0" i="0" dirty="0">
              <a:effectLst/>
            </a:endParaRPr>
          </a:p>
          <a:p>
            <a:pPr algn="l"/>
            <a:r>
              <a:rPr lang="en-US" sz="2000" b="0" i="0" dirty="0">
                <a:effectLst/>
              </a:rPr>
              <a:t>In contrast, FPKM, the sum of the normalized fragments in each sample may be different, and this makes it harder to compare samples directly.</a:t>
            </a:r>
          </a:p>
        </p:txBody>
      </p:sp>
      <p:sp>
        <p:nvSpPr>
          <p:cNvPr id="3" name="Rectangle 2">
            <a:extLst>
              <a:ext uri="{FF2B5EF4-FFF2-40B4-BE49-F238E27FC236}">
                <a16:creationId xmlns:a16="http://schemas.microsoft.com/office/drawing/2014/main" id="{73ECC2D3-E14A-753B-2D74-D4444AB12EE6}"/>
              </a:ext>
            </a:extLst>
          </p:cNvPr>
          <p:cNvSpPr/>
          <p:nvPr/>
        </p:nvSpPr>
        <p:spPr>
          <a:xfrm>
            <a:off x="548640" y="5907024"/>
            <a:ext cx="17519904" cy="3230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Normalization - Free technology icons">
            <a:extLst>
              <a:ext uri="{FF2B5EF4-FFF2-40B4-BE49-F238E27FC236}">
                <a16:creationId xmlns:a16="http://schemas.microsoft.com/office/drawing/2014/main" id="{1FC30553-C479-20AD-18A5-6EFDD22CC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A5530D6-9EA0-0EFF-206A-A7CB96E6AB15}"/>
              </a:ext>
            </a:extLst>
          </p:cNvPr>
          <p:cNvPicPr>
            <a:picLocks noChangeAspect="1"/>
          </p:cNvPicPr>
          <p:nvPr/>
        </p:nvPicPr>
        <p:blipFill>
          <a:blip r:embed="rId4"/>
          <a:stretch>
            <a:fillRect/>
          </a:stretch>
        </p:blipFill>
        <p:spPr>
          <a:xfrm>
            <a:off x="12890603" y="209258"/>
            <a:ext cx="3765168" cy="922082"/>
          </a:xfrm>
          <a:prstGeom prst="rect">
            <a:avLst/>
          </a:prstGeom>
        </p:spPr>
      </p:pic>
      <p:sp>
        <p:nvSpPr>
          <p:cNvPr id="13" name="Rounded Rectangle 12">
            <a:extLst>
              <a:ext uri="{FF2B5EF4-FFF2-40B4-BE49-F238E27FC236}">
                <a16:creationId xmlns:a16="http://schemas.microsoft.com/office/drawing/2014/main" id="{A68A3129-4E2B-F258-7534-4FFFF0BCD14D}"/>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26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dirty="0"/>
              <a:t>Types of normalization</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55</a:t>
            </a:fld>
            <a:endParaRPr lang="en-US" dirty="0"/>
          </a:p>
        </p:txBody>
      </p:sp>
      <p:sp>
        <p:nvSpPr>
          <p:cNvPr id="7" name="TextBox 6">
            <a:extLst>
              <a:ext uri="{FF2B5EF4-FFF2-40B4-BE49-F238E27FC236}">
                <a16:creationId xmlns:a16="http://schemas.microsoft.com/office/drawing/2014/main" id="{8590F302-AC4A-6841-276B-57B85E801BE4}"/>
              </a:ext>
            </a:extLst>
          </p:cNvPr>
          <p:cNvSpPr txBox="1"/>
          <p:nvPr/>
        </p:nvSpPr>
        <p:spPr>
          <a:xfrm>
            <a:off x="8791074" y="9339024"/>
            <a:ext cx="9485020" cy="338554"/>
          </a:xfrm>
          <a:prstGeom prst="rect">
            <a:avLst/>
          </a:prstGeom>
          <a:noFill/>
        </p:spPr>
        <p:txBody>
          <a:bodyPr wrap="square">
            <a:spAutoFit/>
          </a:bodyPr>
          <a:lstStyle/>
          <a:p>
            <a:pPr algn="r"/>
            <a:r>
              <a:rPr lang="en-US" sz="1600" dirty="0"/>
              <a:t>By </a:t>
            </a:r>
            <a:r>
              <a:rPr lang="en-US" sz="1600" dirty="0">
                <a:hlinkClick r:id="rId3"/>
              </a:rPr>
              <a:t>Dr. Gang Wu</a:t>
            </a:r>
            <a:r>
              <a:rPr lang="en-US" sz="1600" dirty="0"/>
              <a:t>: https://</a:t>
            </a:r>
            <a:r>
              <a:rPr lang="en-US" sz="1600" dirty="0" err="1"/>
              <a:t>wiki.stjude.org</a:t>
            </a:r>
            <a:r>
              <a:rPr lang="en-US" sz="1600" dirty="0"/>
              <a:t>/display/CAB/</a:t>
            </a:r>
            <a:r>
              <a:rPr lang="en-US" sz="1600" dirty="0" err="1"/>
              <a:t>RNAseq+differential+gene+expression+analysis</a:t>
            </a:r>
            <a:endParaRPr lang="en-US" sz="1600" dirty="0"/>
          </a:p>
        </p:txBody>
      </p:sp>
      <p:sp>
        <p:nvSpPr>
          <p:cNvPr id="10" name="TextBox 9">
            <a:extLst>
              <a:ext uri="{FF2B5EF4-FFF2-40B4-BE49-F238E27FC236}">
                <a16:creationId xmlns:a16="http://schemas.microsoft.com/office/drawing/2014/main" id="{4CF57376-2DD0-D7C9-0CEE-57B009D3DC60}"/>
              </a:ext>
            </a:extLst>
          </p:cNvPr>
          <p:cNvSpPr txBox="1"/>
          <p:nvPr/>
        </p:nvSpPr>
        <p:spPr>
          <a:xfrm>
            <a:off x="882396" y="2582021"/>
            <a:ext cx="16523208" cy="6494085"/>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accent1"/>
                </a:solidFill>
                <a:effectLst/>
              </a:rPr>
              <a:t>Fragments Per Kilobase Million (FPKM)</a:t>
            </a:r>
          </a:p>
          <a:p>
            <a:pPr algn="l"/>
            <a:r>
              <a:rPr lang="en-US" sz="2000" b="0" i="0" dirty="0">
                <a:effectLst/>
              </a:rPr>
              <a:t>FPKM is made for paired-end RNA-seq. With paired-end RNA-seq, two reads can correspond to a single fragment so it doesn’t count the fragment twice. Here’s how you calculate FPKM:</a:t>
            </a:r>
          </a:p>
          <a:p>
            <a:pPr marL="914400" lvl="1" indent="-457200">
              <a:buFont typeface="+mj-lt"/>
              <a:buAutoNum type="arabicPeriod"/>
            </a:pPr>
            <a:r>
              <a:rPr lang="en-US" sz="2000" b="0" i="0" dirty="0">
                <a:effectLst/>
              </a:rPr>
              <a:t>Count up the total fragment in a sample and divide that number by 1,000,000 – this is the “per million” scaling factor.</a:t>
            </a:r>
          </a:p>
          <a:p>
            <a:pPr marL="914400" lvl="1" indent="-457200">
              <a:buFont typeface="+mj-lt"/>
              <a:buAutoNum type="arabicPeriod"/>
            </a:pPr>
            <a:r>
              <a:rPr lang="en-US" sz="2000" b="0" i="0" dirty="0">
                <a:effectLst/>
              </a:rPr>
              <a:t>Divide the fragment counts by the “per million” scaling factor. This normalizes for sequencing depth, giving you fragments per million (FPM)</a:t>
            </a:r>
          </a:p>
          <a:p>
            <a:pPr marL="914400" lvl="1" indent="-457200">
              <a:buFont typeface="+mj-lt"/>
              <a:buAutoNum type="arabicPeriod"/>
            </a:pPr>
            <a:r>
              <a:rPr lang="en-US" sz="2000" b="0" i="0" dirty="0">
                <a:effectLst/>
              </a:rPr>
              <a:t>Divide the FPM values by the length of the gene, in kilobases. This gives you FPKM.</a:t>
            </a:r>
          </a:p>
          <a:p>
            <a:pPr marL="914400" lvl="1" indent="-457200">
              <a:buFont typeface="+mj-lt"/>
              <a:buAutoNum type="arabicPeriod"/>
            </a:pPr>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Count per million (CPM)</a:t>
            </a:r>
          </a:p>
          <a:p>
            <a:pPr algn="l"/>
            <a:r>
              <a:rPr lang="en-US" sz="2000" b="0" i="0" dirty="0">
                <a:effectLst/>
              </a:rPr>
              <a:t>CPM is calculated the same way as FPKM except it is not normalized by gene length, i.e. it skips the step 3.</a:t>
            </a:r>
          </a:p>
          <a:p>
            <a:pPr algn="l"/>
            <a:endParaRPr lang="en-US" sz="2000" b="0" i="0" dirty="0">
              <a:effectLst/>
            </a:endParaRPr>
          </a:p>
          <a:p>
            <a:pPr marL="342900" indent="-342900" algn="l">
              <a:buFont typeface="Arial" panose="020B0604020202020204" pitchFamily="34" charset="0"/>
              <a:buChar char="•"/>
            </a:pPr>
            <a:r>
              <a:rPr lang="en-US" sz="2000" b="1" i="0" dirty="0">
                <a:solidFill>
                  <a:schemeClr val="accent1"/>
                </a:solidFill>
                <a:effectLst/>
              </a:rPr>
              <a:t>Transcripts Per Kilobase Million (TPM)</a:t>
            </a:r>
          </a:p>
          <a:p>
            <a:pPr algn="l"/>
            <a:r>
              <a:rPr lang="en-US" sz="2000" b="0" i="0" dirty="0">
                <a:effectLst/>
              </a:rPr>
              <a:t>TPM is very similar to FPKM. The only difference is the order of operations. Here’s how you calculate TPM:</a:t>
            </a:r>
          </a:p>
          <a:p>
            <a:pPr marL="914400" lvl="1" indent="-457200">
              <a:buFont typeface="+mj-lt"/>
              <a:buAutoNum type="arabicPeriod"/>
            </a:pPr>
            <a:r>
              <a:rPr lang="en-US" sz="2000" b="0" i="0" dirty="0">
                <a:effectLst/>
              </a:rPr>
              <a:t>Divide the fragment counts by the length of each gene in kilobases. This gives you fragments per kilobase (FPK).</a:t>
            </a:r>
          </a:p>
          <a:p>
            <a:pPr marL="914400" lvl="1" indent="-457200">
              <a:buFont typeface="+mj-lt"/>
              <a:buAutoNum type="arabicPeriod"/>
            </a:pPr>
            <a:r>
              <a:rPr lang="en-US" sz="2000" b="0" i="0" dirty="0">
                <a:effectLst/>
              </a:rPr>
              <a:t>Count up all the FPK values in a sample and divide this number by 1,000,000. This is your “per million” scaling factor.</a:t>
            </a:r>
          </a:p>
          <a:p>
            <a:pPr marL="914400" lvl="1" indent="-457200">
              <a:buFont typeface="+mj-lt"/>
              <a:buAutoNum type="arabicPeriod"/>
            </a:pPr>
            <a:r>
              <a:rPr lang="en-US" sz="2000" b="0" i="0" dirty="0">
                <a:effectLst/>
              </a:rPr>
              <a:t>Divide the FPK values by the “per million” scaling factor. This gives you TPM.</a:t>
            </a:r>
          </a:p>
          <a:p>
            <a:pPr algn="l"/>
            <a:endParaRPr lang="en-US" sz="2000"/>
          </a:p>
          <a:p>
            <a:pPr algn="l"/>
            <a:endParaRPr lang="en-US" sz="2000" dirty="0"/>
          </a:p>
          <a:p>
            <a:pPr algn="l"/>
            <a:r>
              <a:rPr lang="en-US" sz="2000" dirty="0"/>
              <a:t>--------------------------</a:t>
            </a:r>
          </a:p>
          <a:p>
            <a:pPr algn="l"/>
            <a:r>
              <a:rPr lang="en-US" b="0" i="0" dirty="0">
                <a:effectLst/>
              </a:rPr>
              <a:t>* </a:t>
            </a:r>
            <a:r>
              <a:rPr lang="en-US" b="0" i="1" dirty="0">
                <a:effectLst/>
              </a:rPr>
              <a:t>When you use TPM, the sum of all TPMs in each sample are the same. This makes it easier to compare the proportion of fragment that mapped to a gene in each sample. In contrast, FPKM, the sum of the normalized fragments in each sample may be different, and this makes it harder to compare samples directly</a:t>
            </a:r>
            <a:r>
              <a:rPr lang="en-US" b="0" i="0" dirty="0">
                <a:effectLst/>
              </a:rPr>
              <a:t>. *</a:t>
            </a:r>
          </a:p>
        </p:txBody>
      </p:sp>
      <p:pic>
        <p:nvPicPr>
          <p:cNvPr id="5" name="Picture 2" descr="Normalization - Free technology icons">
            <a:extLst>
              <a:ext uri="{FF2B5EF4-FFF2-40B4-BE49-F238E27FC236}">
                <a16:creationId xmlns:a16="http://schemas.microsoft.com/office/drawing/2014/main" id="{C466D819-D575-B551-9CF8-19C712772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5852" y="6566"/>
            <a:ext cx="1172146" cy="11721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B4754BA-C318-7684-653C-0C01BEB97694}"/>
              </a:ext>
            </a:extLst>
          </p:cNvPr>
          <p:cNvPicPr>
            <a:picLocks noChangeAspect="1"/>
          </p:cNvPicPr>
          <p:nvPr/>
        </p:nvPicPr>
        <p:blipFill>
          <a:blip r:embed="rId5"/>
          <a:stretch>
            <a:fillRect/>
          </a:stretch>
        </p:blipFill>
        <p:spPr>
          <a:xfrm>
            <a:off x="12890603" y="209258"/>
            <a:ext cx="3765168" cy="922082"/>
          </a:xfrm>
          <a:prstGeom prst="rect">
            <a:avLst/>
          </a:prstGeom>
        </p:spPr>
      </p:pic>
      <p:sp>
        <p:nvSpPr>
          <p:cNvPr id="12" name="Rounded Rectangle 11">
            <a:extLst>
              <a:ext uri="{FF2B5EF4-FFF2-40B4-BE49-F238E27FC236}">
                <a16:creationId xmlns:a16="http://schemas.microsoft.com/office/drawing/2014/main" id="{7DE822AF-34F6-4221-D037-259C1DF2C923}"/>
              </a:ext>
            </a:extLst>
          </p:cNvPr>
          <p:cNvSpPr/>
          <p:nvPr/>
        </p:nvSpPr>
        <p:spPr>
          <a:xfrm>
            <a:off x="12762047" y="209258"/>
            <a:ext cx="4022280" cy="922082"/>
          </a:xfrm>
          <a:prstGeom prst="roundRect">
            <a:avLst/>
          </a:prstGeom>
          <a:solidFill>
            <a:srgbClr val="FDB71A">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126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E7D7-9C94-80E2-4953-515474A8D414}"/>
              </a:ext>
            </a:extLst>
          </p:cNvPr>
          <p:cNvSpPr>
            <a:spLocks noGrp="1"/>
          </p:cNvSpPr>
          <p:nvPr>
            <p:ph type="title"/>
          </p:nvPr>
        </p:nvSpPr>
        <p:spPr/>
        <p:txBody>
          <a:bodyPr/>
          <a:lstStyle/>
          <a:p>
            <a:r>
              <a:rPr lang="en-US" b="1" dirty="0"/>
              <a:t>Differential expression analysis (</a:t>
            </a:r>
            <a:r>
              <a:rPr lang="en-US" b="1" dirty="0" err="1"/>
              <a:t>Limma</a:t>
            </a:r>
            <a:r>
              <a:rPr lang="en-US" b="1" dirty="0"/>
              <a:t> </a:t>
            </a:r>
            <a:r>
              <a:rPr lang="en-US" b="1" dirty="0" err="1"/>
              <a:t>voom</a:t>
            </a:r>
            <a:r>
              <a:rPr lang="en-US" b="1" dirty="0"/>
              <a:t>)</a:t>
            </a:r>
            <a:endParaRPr lang="en-US" dirty="0"/>
          </a:p>
        </p:txBody>
      </p:sp>
      <p:sp>
        <p:nvSpPr>
          <p:cNvPr id="3" name="Content Placeholder 2">
            <a:extLst>
              <a:ext uri="{FF2B5EF4-FFF2-40B4-BE49-F238E27FC236}">
                <a16:creationId xmlns:a16="http://schemas.microsoft.com/office/drawing/2014/main" id="{88C6CD9F-6579-E21E-2557-7A144584F283}"/>
              </a:ext>
            </a:extLst>
          </p:cNvPr>
          <p:cNvSpPr>
            <a:spLocks noGrp="1"/>
          </p:cNvSpPr>
          <p:nvPr>
            <p:ph idx="1"/>
          </p:nvPr>
        </p:nvSpPr>
        <p:spPr>
          <a:xfrm>
            <a:off x="685800" y="2755062"/>
            <a:ext cx="16340328" cy="4596713"/>
          </a:xfrm>
        </p:spPr>
        <p:txBody>
          <a:bodyPr/>
          <a:lstStyle/>
          <a:p>
            <a:pPr marL="0" indent="0">
              <a:buNone/>
            </a:pPr>
            <a:r>
              <a:rPr lang="en-US" sz="2400" dirty="0"/>
              <a:t>Read counts per gene (raw count data) are analyzed using R software using the following methods:</a:t>
            </a:r>
          </a:p>
          <a:p>
            <a:pPr marL="0" indent="0">
              <a:buNone/>
            </a:pPr>
            <a:endParaRPr lang="en-US" sz="2400" dirty="0"/>
          </a:p>
          <a:p>
            <a:pPr marL="914400" lvl="1" indent="-457200">
              <a:buFont typeface="+mj-lt"/>
              <a:buAutoNum type="arabicPeriod"/>
            </a:pPr>
            <a:r>
              <a:rPr lang="en-US" sz="2400" dirty="0"/>
              <a:t>Only confidently annotated (level 1 (verified) and 2 (manually annotated) gene annotation)</a:t>
            </a:r>
          </a:p>
          <a:p>
            <a:pPr marL="914400" lvl="1" indent="-457200">
              <a:buFont typeface="+mj-lt"/>
              <a:buAutoNum type="arabicPeriod"/>
            </a:pPr>
            <a:r>
              <a:rPr lang="en-US" sz="2400" dirty="0"/>
              <a:t>Protein-coding genes are considered in the standard differential expression analysis.</a:t>
            </a:r>
          </a:p>
          <a:p>
            <a:pPr marL="914400" lvl="1" indent="-457200">
              <a:buFont typeface="+mj-lt"/>
              <a:buAutoNum type="arabicPeriod"/>
            </a:pPr>
            <a:r>
              <a:rPr lang="en-US" sz="2400" dirty="0"/>
              <a:t>Low count genes were removed from analysis using a CPM cutoff corresponding to a count of 10 reads.</a:t>
            </a:r>
          </a:p>
          <a:p>
            <a:pPr marL="914400" lvl="1" indent="-457200">
              <a:buFont typeface="+mj-lt"/>
              <a:buAutoNum type="arabicPeriod"/>
            </a:pPr>
            <a:r>
              <a:rPr lang="en-US" sz="2400" dirty="0"/>
              <a:t>Normalization factors were generated using the TMM method.</a:t>
            </a:r>
          </a:p>
          <a:p>
            <a:pPr marL="914400" lvl="1" indent="-457200">
              <a:buFont typeface="+mj-lt"/>
              <a:buAutoNum type="arabicPeriod"/>
            </a:pPr>
            <a:r>
              <a:rPr lang="en-US" sz="2400" dirty="0"/>
              <a:t>Counts were normalized using </a:t>
            </a:r>
            <a:r>
              <a:rPr lang="en-US" sz="2400" dirty="0">
                <a:hlinkClick r:id="rId3"/>
              </a:rPr>
              <a:t>voom</a:t>
            </a:r>
            <a:r>
              <a:rPr lang="en-US" sz="2400" dirty="0"/>
              <a:t>.</a:t>
            </a:r>
          </a:p>
          <a:p>
            <a:pPr marL="914400" lvl="1" indent="-457200">
              <a:buFont typeface="+mj-lt"/>
              <a:buAutoNum type="arabicPeriod"/>
            </a:pPr>
            <a:r>
              <a:rPr lang="en-US" sz="2400" dirty="0"/>
              <a:t>Voom normalized counts were analyzed using the </a:t>
            </a:r>
            <a:r>
              <a:rPr lang="en-US" sz="2400" dirty="0" err="1"/>
              <a:t>lmFit</a:t>
            </a:r>
            <a:r>
              <a:rPr lang="en-US" sz="2400" dirty="0"/>
              <a:t> and </a:t>
            </a:r>
            <a:r>
              <a:rPr lang="en-US" sz="2400" dirty="0" err="1"/>
              <a:t>eBayes</a:t>
            </a:r>
            <a:r>
              <a:rPr lang="en-US" sz="2400" dirty="0"/>
              <a:t> functions of the </a:t>
            </a:r>
            <a:r>
              <a:rPr lang="en-US" sz="2400" dirty="0">
                <a:hlinkClick r:id="rId4"/>
              </a:rPr>
              <a:t>limma</a:t>
            </a:r>
            <a:r>
              <a:rPr lang="en-US" sz="2400" dirty="0"/>
              <a:t> software package.</a:t>
            </a:r>
          </a:p>
          <a:p>
            <a:pPr marL="914400" lvl="1" indent="-457200">
              <a:buFont typeface="+mj-lt"/>
              <a:buAutoNum type="arabicPeriod"/>
            </a:pPr>
            <a:r>
              <a:rPr lang="en-US" sz="2400" dirty="0"/>
              <a:t>MA plots were generated from </a:t>
            </a:r>
            <a:r>
              <a:rPr lang="en-US" sz="2400" dirty="0" err="1"/>
              <a:t>voom</a:t>
            </a:r>
            <a:r>
              <a:rPr lang="en-US" sz="2400" dirty="0"/>
              <a:t> normalized data and volcano plots generated from </a:t>
            </a:r>
            <a:r>
              <a:rPr lang="en-US" sz="2400" dirty="0" err="1"/>
              <a:t>voom</a:t>
            </a:r>
            <a:r>
              <a:rPr lang="en-US" sz="2400" dirty="0"/>
              <a:t> normalized data plus p-values values from </a:t>
            </a:r>
            <a:r>
              <a:rPr lang="en-US" sz="2400" dirty="0">
                <a:hlinkClick r:id="rId4"/>
              </a:rPr>
              <a:t>limma</a:t>
            </a:r>
            <a:r>
              <a:rPr lang="en-US" sz="2400" dirty="0"/>
              <a:t>.</a:t>
            </a:r>
          </a:p>
        </p:txBody>
      </p:sp>
      <p:sp>
        <p:nvSpPr>
          <p:cNvPr id="4" name="Slide Number Placeholder 3">
            <a:extLst>
              <a:ext uri="{FF2B5EF4-FFF2-40B4-BE49-F238E27FC236}">
                <a16:creationId xmlns:a16="http://schemas.microsoft.com/office/drawing/2014/main" id="{FAFEFA52-8BD8-B3E6-9134-031F89B34F4F}"/>
              </a:ext>
            </a:extLst>
          </p:cNvPr>
          <p:cNvSpPr>
            <a:spLocks noGrp="1"/>
          </p:cNvSpPr>
          <p:nvPr>
            <p:ph type="sldNum" sz="quarter" idx="10"/>
          </p:nvPr>
        </p:nvSpPr>
        <p:spPr/>
        <p:txBody>
          <a:bodyPr/>
          <a:lstStyle/>
          <a:p>
            <a:fld id="{D99DF388-D8CC-9A47-891A-7411F982D5E0}" type="slidenum">
              <a:rPr lang="en-US" smtClean="0"/>
              <a:pPr/>
              <a:t>56</a:t>
            </a:fld>
            <a:endParaRPr lang="en-US" dirty="0"/>
          </a:p>
        </p:txBody>
      </p:sp>
      <p:pic>
        <p:nvPicPr>
          <p:cNvPr id="5" name="Picture 2" descr="Differential Expression Analysis - RNA ...">
            <a:extLst>
              <a:ext uri="{FF2B5EF4-FFF2-40B4-BE49-F238E27FC236}">
                <a16:creationId xmlns:a16="http://schemas.microsoft.com/office/drawing/2014/main" id="{EE805FFD-386D-FB39-B9D6-CEBBF6AFF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3480" y="975709"/>
            <a:ext cx="3008720" cy="121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05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 sz="4800" dirty="0"/>
              <a:t>RNA-seq computational workflow</a:t>
            </a:r>
            <a:endParaRPr lang="en-US" dirty="0"/>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57</a:t>
            </a:fld>
            <a:endParaRPr lang="en-US"/>
          </a:p>
        </p:txBody>
      </p:sp>
      <p:sp>
        <p:nvSpPr>
          <p:cNvPr id="27" name="TextBox 26">
            <a:extLst>
              <a:ext uri="{FF2B5EF4-FFF2-40B4-BE49-F238E27FC236}">
                <a16:creationId xmlns:a16="http://schemas.microsoft.com/office/drawing/2014/main" id="{940D4AEC-0FFB-D953-236C-263B9A808F95}"/>
              </a:ext>
            </a:extLst>
          </p:cNvPr>
          <p:cNvSpPr txBox="1"/>
          <p:nvPr/>
        </p:nvSpPr>
        <p:spPr>
          <a:xfrm>
            <a:off x="9014828" y="9350604"/>
            <a:ext cx="9153144" cy="307777"/>
          </a:xfrm>
          <a:prstGeom prst="rect">
            <a:avLst/>
          </a:prstGeom>
          <a:noFill/>
        </p:spPr>
        <p:txBody>
          <a:bodyPr wrap="square">
            <a:spAutoFit/>
          </a:bodyPr>
          <a:lstStyle/>
          <a:p>
            <a:pPr algn="r"/>
            <a:r>
              <a:rPr lang="en-US" sz="1400" dirty="0"/>
              <a:t>Source (edited): </a:t>
            </a:r>
            <a:r>
              <a:rPr lang="en" sz="1400" dirty="0">
                <a:solidFill>
                  <a:srgbClr val="202124"/>
                </a:solidFill>
              </a:rPr>
              <a:t>`Understanding Gene Expression Data` course by </a:t>
            </a:r>
            <a:r>
              <a:rPr lang="en-US" sz="1400" dirty="0">
                <a:solidFill>
                  <a:srgbClr val="202124"/>
                </a:solidFill>
              </a:rPr>
              <a:t>https://</a:t>
            </a:r>
            <a:r>
              <a:rPr lang="en-US" sz="1400" dirty="0" err="1">
                <a:solidFill>
                  <a:srgbClr val="202124"/>
                </a:solidFill>
              </a:rPr>
              <a:t>www.itcrtraining.org</a:t>
            </a:r>
            <a:r>
              <a:rPr lang="en-US" sz="1400" dirty="0">
                <a:solidFill>
                  <a:srgbClr val="202124"/>
                </a:solidFill>
              </a:rPr>
              <a:t>/home</a:t>
            </a:r>
            <a:endParaRPr lang="en-US" sz="1400" dirty="0"/>
          </a:p>
        </p:txBody>
      </p:sp>
      <p:pic>
        <p:nvPicPr>
          <p:cNvPr id="28" name="Picture 27">
            <a:extLst>
              <a:ext uri="{FF2B5EF4-FFF2-40B4-BE49-F238E27FC236}">
                <a16:creationId xmlns:a16="http://schemas.microsoft.com/office/drawing/2014/main" id="{51025B8F-19F8-1373-629B-7CDC18B67848}"/>
              </a:ext>
            </a:extLst>
          </p:cNvPr>
          <p:cNvPicPr>
            <a:picLocks noChangeAspect="1"/>
          </p:cNvPicPr>
          <p:nvPr/>
        </p:nvPicPr>
        <p:blipFill>
          <a:blip r:embed="rId3"/>
          <a:srcRect t="48149"/>
          <a:stretch/>
        </p:blipFill>
        <p:spPr>
          <a:xfrm>
            <a:off x="3452332" y="5571304"/>
            <a:ext cx="11124992" cy="2236482"/>
          </a:xfrm>
          <a:prstGeom prst="rect">
            <a:avLst/>
          </a:prstGeom>
        </p:spPr>
      </p:pic>
      <p:pic>
        <p:nvPicPr>
          <p:cNvPr id="2" name="Picture 1" descr="Data analysis - Free seo and web icons">
            <a:extLst>
              <a:ext uri="{FF2B5EF4-FFF2-40B4-BE49-F238E27FC236}">
                <a16:creationId xmlns:a16="http://schemas.microsoft.com/office/drawing/2014/main" id="{C344875B-C3E3-0C8D-1A36-6D176141A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1937" y="3255206"/>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ormalization Icon - Free PNG ...">
            <a:extLst>
              <a:ext uri="{FF2B5EF4-FFF2-40B4-BE49-F238E27FC236}">
                <a16:creationId xmlns:a16="http://schemas.microsoft.com/office/drawing/2014/main" id="{5B52F17B-711F-7B05-CF00-ABEA1B120F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45" b="12977"/>
          <a:stretch/>
        </p:blipFill>
        <p:spPr bwMode="auto">
          <a:xfrm>
            <a:off x="6354220" y="3114934"/>
            <a:ext cx="191301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equence Alignment Vector Icon 32214250 ...">
            <a:extLst>
              <a:ext uri="{FF2B5EF4-FFF2-40B4-BE49-F238E27FC236}">
                <a16:creationId xmlns:a16="http://schemas.microsoft.com/office/drawing/2014/main" id="{5136E308-D136-0B87-630C-9063E6C1B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361" y="3260801"/>
            <a:ext cx="1275306" cy="127530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rmalization - Free technology icons">
            <a:extLst>
              <a:ext uri="{FF2B5EF4-FFF2-40B4-BE49-F238E27FC236}">
                <a16:creationId xmlns:a16="http://schemas.microsoft.com/office/drawing/2014/main" id="{095EC0C0-963D-9213-6EA9-B13C59F8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84" y="32126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06EA06-66A7-A5E3-FC85-77ACCD0AE85C}"/>
              </a:ext>
            </a:extLst>
          </p:cNvPr>
          <p:cNvSpPr/>
          <p:nvPr/>
        </p:nvSpPr>
        <p:spPr>
          <a:xfrm>
            <a:off x="4478370"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F38AF8-2CB1-D976-A4D6-D792012C623F}"/>
              </a:ext>
            </a:extLst>
          </p:cNvPr>
          <p:cNvSpPr/>
          <p:nvPr/>
        </p:nvSpPr>
        <p:spPr>
          <a:xfrm>
            <a:off x="6683224" y="4729008"/>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BCC325-72B3-D8BE-F492-9DEBA5124A76}"/>
              </a:ext>
            </a:extLst>
          </p:cNvPr>
          <p:cNvSpPr/>
          <p:nvPr/>
        </p:nvSpPr>
        <p:spPr>
          <a:xfrm>
            <a:off x="9372600" y="473691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121199-4163-7883-96D4-AC99450BD8E9}"/>
              </a:ext>
            </a:extLst>
          </p:cNvPr>
          <p:cNvSpPr/>
          <p:nvPr/>
        </p:nvSpPr>
        <p:spPr>
          <a:xfrm>
            <a:off x="11826939" y="4721101"/>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DF00657-EE3F-88E1-0EB8-E51C135158ED}"/>
              </a:ext>
            </a:extLst>
          </p:cNvPr>
          <p:cNvCxnSpPr>
            <a:cxnSpLocks/>
            <a:endCxn id="6" idx="2"/>
          </p:cNvCxnSpPr>
          <p:nvPr/>
        </p:nvCxnSpPr>
        <p:spPr>
          <a:xfrm flipV="1">
            <a:off x="4746360" y="5012410"/>
            <a:ext cx="1936864" cy="1581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50C71-07CD-BC49-2F88-D446576FFFA5}"/>
              </a:ext>
            </a:extLst>
          </p:cNvPr>
          <p:cNvCxnSpPr>
            <a:cxnSpLocks/>
            <a:stCxn id="6" idx="6"/>
            <a:endCxn id="7" idx="2"/>
          </p:cNvCxnSpPr>
          <p:nvPr/>
        </p:nvCxnSpPr>
        <p:spPr>
          <a:xfrm>
            <a:off x="7280218" y="5012410"/>
            <a:ext cx="2092382" cy="790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227207-B526-0214-0C64-1E4FF5ED22B7}"/>
              </a:ext>
            </a:extLst>
          </p:cNvPr>
          <p:cNvCxnSpPr>
            <a:cxnSpLocks/>
            <a:stCxn id="7" idx="6"/>
            <a:endCxn id="9" idx="2"/>
          </p:cNvCxnSpPr>
          <p:nvPr/>
        </p:nvCxnSpPr>
        <p:spPr>
          <a:xfrm flipV="1">
            <a:off x="9969594" y="5004503"/>
            <a:ext cx="1857345" cy="1581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A53716E-D87A-E5C3-DACB-036B3EA7885D}"/>
              </a:ext>
            </a:extLst>
          </p:cNvPr>
          <p:cNvSpPr/>
          <p:nvPr/>
        </p:nvSpPr>
        <p:spPr>
          <a:xfrm>
            <a:off x="10796337" y="2454911"/>
            <a:ext cx="3529263" cy="5681800"/>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494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dirty="0"/>
              <a:t>Downstream analysis workflow</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58</a:t>
            </a:fld>
            <a:endParaRPr lang="en-US"/>
          </a:p>
        </p:txBody>
      </p:sp>
      <p:sp>
        <p:nvSpPr>
          <p:cNvPr id="10" name="Rectangle 9">
            <a:extLst>
              <a:ext uri="{FF2B5EF4-FFF2-40B4-BE49-F238E27FC236}">
                <a16:creationId xmlns:a16="http://schemas.microsoft.com/office/drawing/2014/main" id="{A48D2F62-2E52-716D-3DB2-AA5450570E6D}"/>
              </a:ext>
            </a:extLst>
          </p:cNvPr>
          <p:cNvSpPr/>
          <p:nvPr/>
        </p:nvSpPr>
        <p:spPr>
          <a:xfrm>
            <a:off x="8086725" y="8942059"/>
            <a:ext cx="7465041"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125065-7EC8-B4E7-7C46-5037B201BC33}"/>
              </a:ext>
            </a:extLst>
          </p:cNvPr>
          <p:cNvSpPr/>
          <p:nvPr/>
        </p:nvSpPr>
        <p:spPr>
          <a:xfrm>
            <a:off x="821758" y="8773553"/>
            <a:ext cx="3171792" cy="471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A602F6-008D-1397-499A-08E5A3E7534D}"/>
              </a:ext>
            </a:extLst>
          </p:cNvPr>
          <p:cNvSpPr/>
          <p:nvPr/>
        </p:nvSpPr>
        <p:spPr>
          <a:xfrm>
            <a:off x="7986712" y="8942059"/>
            <a:ext cx="528638" cy="60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3192C1-7266-302C-2CC2-5850B4C8519B}"/>
              </a:ext>
            </a:extLst>
          </p:cNvPr>
          <p:cNvPicPr>
            <a:picLocks noChangeAspect="1"/>
          </p:cNvPicPr>
          <p:nvPr/>
        </p:nvPicPr>
        <p:blipFill rotWithShape="1">
          <a:blip r:embed="rId3"/>
          <a:srcRect l="16997"/>
          <a:stretch/>
        </p:blipFill>
        <p:spPr>
          <a:xfrm>
            <a:off x="7129347" y="3193805"/>
            <a:ext cx="10894655" cy="6051236"/>
          </a:xfrm>
          <a:prstGeom prst="rect">
            <a:avLst/>
          </a:prstGeom>
        </p:spPr>
      </p:pic>
      <p:sp>
        <p:nvSpPr>
          <p:cNvPr id="19" name="Cloud Callout 18">
            <a:extLst>
              <a:ext uri="{FF2B5EF4-FFF2-40B4-BE49-F238E27FC236}">
                <a16:creationId xmlns:a16="http://schemas.microsoft.com/office/drawing/2014/main" id="{39941356-03DD-6C4F-1BDF-9E83B2702F11}"/>
              </a:ext>
            </a:extLst>
          </p:cNvPr>
          <p:cNvSpPr/>
          <p:nvPr/>
        </p:nvSpPr>
        <p:spPr>
          <a:xfrm flipH="1">
            <a:off x="1614521" y="2506984"/>
            <a:ext cx="4885173" cy="2967410"/>
          </a:xfrm>
          <a:prstGeom prst="cloudCallout">
            <a:avLst>
              <a:gd name="adj1" fmla="val -59927"/>
              <a:gd name="adj2" fmla="val 46526"/>
            </a:avLst>
          </a:prstGeom>
          <a:solidFill>
            <a:srgbClr val="F5C0C9">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9030B78E-FA89-A3CE-2286-33F5C7EDF6B1}"/>
              </a:ext>
            </a:extLst>
          </p:cNvPr>
          <p:cNvSpPr/>
          <p:nvPr/>
        </p:nvSpPr>
        <p:spPr>
          <a:xfrm>
            <a:off x="6859697" y="7202905"/>
            <a:ext cx="11098638" cy="2079164"/>
          </a:xfrm>
          <a:prstGeom prst="roundRect">
            <a:avLst/>
          </a:prstGeom>
          <a:solidFill>
            <a:srgbClr val="D1194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3E2AE6-CDB9-104C-9198-E52E039A9DC5}"/>
              </a:ext>
            </a:extLst>
          </p:cNvPr>
          <p:cNvSpPr txBox="1"/>
          <p:nvPr/>
        </p:nvSpPr>
        <p:spPr>
          <a:xfrm>
            <a:off x="943486" y="7773488"/>
            <a:ext cx="5781386" cy="954107"/>
          </a:xfrm>
          <a:prstGeom prst="rect">
            <a:avLst/>
          </a:prstGeom>
          <a:noFill/>
        </p:spPr>
        <p:txBody>
          <a:bodyPr wrap="square">
            <a:spAutoFit/>
          </a:bodyPr>
          <a:lstStyle/>
          <a:p>
            <a:pPr marL="342900" indent="-342900">
              <a:buFont typeface="Arial" panose="020B0604020202020204" pitchFamily="34" charset="0"/>
              <a:buChar char="•"/>
            </a:pPr>
            <a:r>
              <a:rPr lang="en-US" sz="2800" dirty="0">
                <a:hlinkClick r:id="rId4"/>
              </a:rPr>
              <a:t>R shiny app</a:t>
            </a:r>
            <a:r>
              <a:rPr lang="en-US" sz="2800" dirty="0"/>
              <a:t>/</a:t>
            </a:r>
            <a:r>
              <a:rPr lang="en-US" sz="2800" b="0" i="0" dirty="0">
                <a:solidFill>
                  <a:srgbClr val="202020"/>
                </a:solidFill>
                <a:effectLst/>
                <a:latin typeface="Lato" panose="020F0502020204030203" pitchFamily="34" charset="0"/>
              </a:rPr>
              <a:t>RNAseqV2.3X</a:t>
            </a:r>
          </a:p>
          <a:p>
            <a:pPr marL="342900" indent="-342900">
              <a:buFont typeface="Arial" panose="020B0604020202020204" pitchFamily="34" charset="0"/>
              <a:buChar char="•"/>
            </a:pPr>
            <a:r>
              <a:rPr lang="en-US" sz="2800" dirty="0">
                <a:solidFill>
                  <a:srgbClr val="202020"/>
                </a:solidFill>
                <a:latin typeface="Lato" panose="020F0502020204030203" pitchFamily="34" charset="0"/>
              </a:rPr>
              <a:t>Manual on how to use the app</a:t>
            </a:r>
            <a:endParaRPr lang="en-US" sz="2800" dirty="0"/>
          </a:p>
        </p:txBody>
      </p:sp>
      <p:pic>
        <p:nvPicPr>
          <p:cNvPr id="15" name="Picture 14">
            <a:extLst>
              <a:ext uri="{FF2B5EF4-FFF2-40B4-BE49-F238E27FC236}">
                <a16:creationId xmlns:a16="http://schemas.microsoft.com/office/drawing/2014/main" id="{7618A6AD-D969-B22D-FA35-6FCDF305CC23}"/>
              </a:ext>
            </a:extLst>
          </p:cNvPr>
          <p:cNvPicPr>
            <a:picLocks noChangeAspect="1"/>
          </p:cNvPicPr>
          <p:nvPr/>
        </p:nvPicPr>
        <p:blipFill>
          <a:blip r:embed="rId5"/>
          <a:stretch>
            <a:fillRect/>
          </a:stretch>
        </p:blipFill>
        <p:spPr>
          <a:xfrm>
            <a:off x="2202238" y="3042080"/>
            <a:ext cx="3709737" cy="1897217"/>
          </a:xfrm>
          <a:prstGeom prst="rect">
            <a:avLst/>
          </a:prstGeom>
        </p:spPr>
      </p:pic>
    </p:spTree>
    <p:extLst>
      <p:ext uri="{BB962C8B-B14F-4D97-AF65-F5344CB8AC3E}">
        <p14:creationId xmlns:p14="http://schemas.microsoft.com/office/powerpoint/2010/main" val="448671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Let us help you!</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59</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2" name="Group 1">
            <a:extLst>
              <a:ext uri="{FF2B5EF4-FFF2-40B4-BE49-F238E27FC236}">
                <a16:creationId xmlns:a16="http://schemas.microsoft.com/office/drawing/2014/main" id="{4B9DBFDC-3249-AE60-B9E7-308557A53A29}"/>
              </a:ext>
            </a:extLst>
          </p:cNvPr>
          <p:cNvGrpSpPr/>
          <p:nvPr/>
        </p:nvGrpSpPr>
        <p:grpSpPr>
          <a:xfrm>
            <a:off x="3021501" y="3304858"/>
            <a:ext cx="10688547" cy="2554983"/>
            <a:chOff x="2754801" y="3275095"/>
            <a:chExt cx="10688547" cy="2554983"/>
          </a:xfrm>
        </p:grpSpPr>
        <p:grpSp>
          <p:nvGrpSpPr>
            <p:cNvPr id="3" name="Group 2">
              <a:extLst>
                <a:ext uri="{FF2B5EF4-FFF2-40B4-BE49-F238E27FC236}">
                  <a16:creationId xmlns:a16="http://schemas.microsoft.com/office/drawing/2014/main" id="{6F54C580-898D-8DD3-1C41-5B9AADF361DA}"/>
                </a:ext>
              </a:extLst>
            </p:cNvPr>
            <p:cNvGrpSpPr/>
            <p:nvPr/>
          </p:nvGrpSpPr>
          <p:grpSpPr>
            <a:xfrm>
              <a:off x="2754801" y="3521754"/>
              <a:ext cx="5741499" cy="2308324"/>
              <a:chOff x="3097701" y="3597684"/>
              <a:chExt cx="5741499" cy="2308324"/>
            </a:xfrm>
          </p:grpSpPr>
          <p:pic>
            <p:nvPicPr>
              <p:cNvPr id="26" name="Google Shape;697;p68">
                <a:extLst>
                  <a:ext uri="{FF2B5EF4-FFF2-40B4-BE49-F238E27FC236}">
                    <a16:creationId xmlns:a16="http://schemas.microsoft.com/office/drawing/2014/main" id="{A6D35AA6-18AA-B8B3-85FC-1C4F1CD61B27}"/>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27" name="TextBox 26">
                <a:extLst>
                  <a:ext uri="{FF2B5EF4-FFF2-40B4-BE49-F238E27FC236}">
                    <a16:creationId xmlns:a16="http://schemas.microsoft.com/office/drawing/2014/main" id="{5D0AE6F8-52A9-8156-278B-EF8E6253E288}"/>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28" name="Picture 2" descr="Consultation only – Drd Fox">
                <a:extLst>
                  <a:ext uri="{FF2B5EF4-FFF2-40B4-BE49-F238E27FC236}">
                    <a16:creationId xmlns:a16="http://schemas.microsoft.com/office/drawing/2014/main" id="{43722C44-DE37-4479-E03A-2D64CF598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C8307A3-E216-3D11-8C15-AE9BC60E1A25}"/>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6" name="Picture 4" descr="The Value of Training - 248-850-8616">
              <a:extLst>
                <a:ext uri="{FF2B5EF4-FFF2-40B4-BE49-F238E27FC236}">
                  <a16:creationId xmlns:a16="http://schemas.microsoft.com/office/drawing/2014/main" id="{B515DAED-E8FB-5715-29BE-67F4698157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4 examples of how to nurture innovation ...">
              <a:extLst>
                <a:ext uri="{FF2B5EF4-FFF2-40B4-BE49-F238E27FC236}">
                  <a16:creationId xmlns:a16="http://schemas.microsoft.com/office/drawing/2014/main" id="{E4D75B8F-CE00-BFF1-27EB-C32D2EFD3A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ounded Rectangle 24">
            <a:extLst>
              <a:ext uri="{FF2B5EF4-FFF2-40B4-BE49-F238E27FC236}">
                <a16:creationId xmlns:a16="http://schemas.microsoft.com/office/drawing/2014/main" id="{1E6502D7-7B05-BEB1-1418-274856D5F0A4}"/>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61C666-0FCD-F822-53B9-B095FAAEDE13}"/>
              </a:ext>
            </a:extLst>
          </p:cNvPr>
          <p:cNvGrpSpPr/>
          <p:nvPr/>
        </p:nvGrpSpPr>
        <p:grpSpPr>
          <a:xfrm>
            <a:off x="13095652" y="3823563"/>
            <a:ext cx="2631969" cy="1240923"/>
            <a:chOff x="3217663" y="8354111"/>
            <a:chExt cx="2099339" cy="923329"/>
          </a:xfrm>
        </p:grpSpPr>
        <p:pic>
          <p:nvPicPr>
            <p:cNvPr id="30" name="Picture 29" descr="A qr code with a black background&#10;&#10;Description automatically generated">
              <a:extLst>
                <a:ext uri="{FF2B5EF4-FFF2-40B4-BE49-F238E27FC236}">
                  <a16:creationId xmlns:a16="http://schemas.microsoft.com/office/drawing/2014/main" id="{16BEFB6A-EB0F-4906-8714-22D660E0C3B1}"/>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31" name="Picture 2" descr="GitHub Logo and symbol, meaning, history, PNG, brand">
              <a:extLst>
                <a:ext uri="{FF2B5EF4-FFF2-40B4-BE49-F238E27FC236}">
                  <a16:creationId xmlns:a16="http://schemas.microsoft.com/office/drawing/2014/main" id="{AC2CF4FF-79B4-F224-E91C-F974977DF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grpSp>
        <p:nvGrpSpPr>
          <p:cNvPr id="7" name="Group 6">
            <a:extLst>
              <a:ext uri="{FF2B5EF4-FFF2-40B4-BE49-F238E27FC236}">
                <a16:creationId xmlns:a16="http://schemas.microsoft.com/office/drawing/2014/main" id="{0794526D-7527-665B-50EC-72A17D18DACB}"/>
              </a:ext>
            </a:extLst>
          </p:cNvPr>
          <p:cNvGrpSpPr/>
          <p:nvPr/>
        </p:nvGrpSpPr>
        <p:grpSpPr>
          <a:xfrm>
            <a:off x="5829562" y="6932154"/>
            <a:ext cx="10324156" cy="2148528"/>
            <a:chOff x="5672526" y="5407740"/>
            <a:chExt cx="10324156" cy="2148528"/>
          </a:xfrm>
        </p:grpSpPr>
        <p:grpSp>
          <p:nvGrpSpPr>
            <p:cNvPr id="8" name="Group 7">
              <a:extLst>
                <a:ext uri="{FF2B5EF4-FFF2-40B4-BE49-F238E27FC236}">
                  <a16:creationId xmlns:a16="http://schemas.microsoft.com/office/drawing/2014/main" id="{B47DF2D3-D5E4-43B2-51AA-D1EF25D0F8E2}"/>
                </a:ext>
              </a:extLst>
            </p:cNvPr>
            <p:cNvGrpSpPr/>
            <p:nvPr/>
          </p:nvGrpSpPr>
          <p:grpSpPr>
            <a:xfrm>
              <a:off x="5672526" y="5407740"/>
              <a:ext cx="10324156" cy="2148528"/>
              <a:chOff x="5827350" y="5093066"/>
              <a:chExt cx="10324156" cy="2148528"/>
            </a:xfrm>
          </p:grpSpPr>
          <p:pic>
            <p:nvPicPr>
              <p:cNvPr id="20" name="Picture 4" descr="Antonia Chroni, PhD">
                <a:extLst>
                  <a:ext uri="{FF2B5EF4-FFF2-40B4-BE49-F238E27FC236}">
                    <a16:creationId xmlns:a16="http://schemas.microsoft.com/office/drawing/2014/main" id="{9AEF898D-46C6-E978-9F93-7986138EBA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BA1226-EFD4-1A25-9491-64DBAC2AE9C3}"/>
                  </a:ext>
                </a:extLst>
              </p:cNvPr>
              <p:cNvSpPr txBox="1"/>
              <p:nvPr/>
            </p:nvSpPr>
            <p:spPr>
              <a:xfrm>
                <a:off x="5827350" y="6502930"/>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22" name="TextBox 21">
                <a:extLst>
                  <a:ext uri="{FF2B5EF4-FFF2-40B4-BE49-F238E27FC236}">
                    <a16:creationId xmlns:a16="http://schemas.microsoft.com/office/drawing/2014/main" id="{5367ACF7-951E-F16D-7D2A-8EB6372F1521}"/>
                  </a:ext>
                </a:extLst>
              </p:cNvPr>
              <p:cNvSpPr txBox="1"/>
              <p:nvPr/>
            </p:nvSpPr>
            <p:spPr>
              <a:xfrm>
                <a:off x="9768502"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23" name="TextBox 22">
                <a:extLst>
                  <a:ext uri="{FF2B5EF4-FFF2-40B4-BE49-F238E27FC236}">
                    <a16:creationId xmlns:a16="http://schemas.microsoft.com/office/drawing/2014/main" id="{97B77865-50F9-418E-740B-E392F50594A3}"/>
                  </a:ext>
                </a:extLst>
              </p:cNvPr>
              <p:cNvSpPr txBox="1"/>
              <p:nvPr/>
            </p:nvSpPr>
            <p:spPr>
              <a:xfrm>
                <a:off x="13297841"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33" name="Picture 11" descr="Asha Jacob Jannu, PhD">
                <a:extLst>
                  <a:ext uri="{FF2B5EF4-FFF2-40B4-BE49-F238E27FC236}">
                    <a16:creationId xmlns:a16="http://schemas.microsoft.com/office/drawing/2014/main" id="{4A2EF921-C56B-C2FB-AB91-815A8B8239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Placeholder 12" descr="A person with dark hair wearing a grey jacket&#10;&#10;Description automatically generated">
              <a:extLst>
                <a:ext uri="{FF2B5EF4-FFF2-40B4-BE49-F238E27FC236}">
                  <a16:creationId xmlns:a16="http://schemas.microsoft.com/office/drawing/2014/main" id="{9BC0074E-A123-0F71-6B44-D5CD149A79A0}"/>
                </a:ext>
              </a:extLst>
            </p:cNvPr>
            <p:cNvPicPr>
              <a:picLocks noChangeAspect="1"/>
            </p:cNvPicPr>
            <p:nvPr/>
          </p:nvPicPr>
          <p:blipFill rotWithShape="1">
            <a:blip r:embed="rId12"/>
            <a:srcRect l="710" r="787"/>
            <a:stretch/>
          </p:blipFill>
          <p:spPr>
            <a:xfrm>
              <a:off x="10426441" y="5407740"/>
              <a:ext cx="1415917" cy="1371600"/>
            </a:xfrm>
            <a:prstGeom prst="rect">
              <a:avLst/>
            </a:prstGeom>
          </p:spPr>
        </p:pic>
      </p:grpSp>
      <p:sp>
        <p:nvSpPr>
          <p:cNvPr id="34" name="TextBox 33">
            <a:extLst>
              <a:ext uri="{FF2B5EF4-FFF2-40B4-BE49-F238E27FC236}">
                <a16:creationId xmlns:a16="http://schemas.microsoft.com/office/drawing/2014/main" id="{E0FFD26D-81CC-9A12-D700-F970F80311A0}"/>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35" name="Picture 34" descr="A person smiling for a picture&#10;&#10;Description automatically generated">
            <a:extLst>
              <a:ext uri="{FF2B5EF4-FFF2-40B4-BE49-F238E27FC236}">
                <a16:creationId xmlns:a16="http://schemas.microsoft.com/office/drawing/2014/main" id="{C9889724-542D-77DA-C6E7-68CBC1BE313B}"/>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246940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22">
            <a:extLst>
              <a:ext uri="{FF2B5EF4-FFF2-40B4-BE49-F238E27FC236}">
                <a16:creationId xmlns:a16="http://schemas.microsoft.com/office/drawing/2014/main" id="{9580567F-81F8-303F-57BC-389B8BC6DF33}"/>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D4C065-A506-6AC2-497E-97D6FB0C7AFB}"/>
              </a:ext>
            </a:extLst>
          </p:cNvPr>
          <p:cNvGrpSpPr/>
          <p:nvPr/>
        </p:nvGrpSpPr>
        <p:grpSpPr>
          <a:xfrm>
            <a:off x="13095652" y="3823563"/>
            <a:ext cx="2631969" cy="1240923"/>
            <a:chOff x="3217663" y="8354111"/>
            <a:chExt cx="2099339" cy="923329"/>
          </a:xfrm>
        </p:grpSpPr>
        <p:pic>
          <p:nvPicPr>
            <p:cNvPr id="20" name="Picture 19" descr="A qr code with a black background&#10;&#10;Description automatically generated">
              <a:extLst>
                <a:ext uri="{FF2B5EF4-FFF2-40B4-BE49-F238E27FC236}">
                  <a16:creationId xmlns:a16="http://schemas.microsoft.com/office/drawing/2014/main" id="{A05E16A2-2A9B-60E0-A88D-FEE13D37B98A}"/>
                </a:ext>
              </a:extLst>
            </p:cNvPr>
            <p:cNvPicPr>
              <a:picLocks noChangeAspect="1"/>
            </p:cNvPicPr>
            <p:nvPr/>
          </p:nvPicPr>
          <p:blipFill>
            <a:blip r:embed="rId8"/>
            <a:stretch>
              <a:fillRect/>
            </a:stretch>
          </p:blipFill>
          <p:spPr>
            <a:xfrm>
              <a:off x="4393673" y="8354111"/>
              <a:ext cx="923329" cy="923329"/>
            </a:xfrm>
            <a:prstGeom prst="rect">
              <a:avLst/>
            </a:prstGeom>
          </p:spPr>
        </p:pic>
        <p:pic>
          <p:nvPicPr>
            <p:cNvPr id="21" name="Picture 2" descr="GitHub Logo and symbol, meaning, history, PNG, brand">
              <a:extLst>
                <a:ext uri="{FF2B5EF4-FFF2-40B4-BE49-F238E27FC236}">
                  <a16:creationId xmlns:a16="http://schemas.microsoft.com/office/drawing/2014/main" id="{ACF63FFC-8194-DA81-B24B-8013BF9EC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Tree>
    <p:extLst>
      <p:ext uri="{BB962C8B-B14F-4D97-AF65-F5344CB8AC3E}">
        <p14:creationId xmlns:p14="http://schemas.microsoft.com/office/powerpoint/2010/main" val="363357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7</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3"/>
          <a:stretch>
            <a:fillRect/>
          </a:stretch>
        </p:blipFill>
        <p:spPr>
          <a:xfrm>
            <a:off x="1150160" y="2522599"/>
            <a:ext cx="782259" cy="782259"/>
          </a:xfrm>
          <a:prstGeom prst="rect">
            <a:avLst/>
          </a:prstGeom>
        </p:spPr>
      </p:pic>
      <p:grpSp>
        <p:nvGrpSpPr>
          <p:cNvPr id="6" name="Group 5">
            <a:extLst>
              <a:ext uri="{FF2B5EF4-FFF2-40B4-BE49-F238E27FC236}">
                <a16:creationId xmlns:a16="http://schemas.microsoft.com/office/drawing/2014/main" id="{969FA15E-0AD6-B82A-8FAB-DE12F98819CE}"/>
              </a:ext>
            </a:extLst>
          </p:cNvPr>
          <p:cNvGrpSpPr/>
          <p:nvPr/>
        </p:nvGrpSpPr>
        <p:grpSpPr>
          <a:xfrm>
            <a:off x="3021501" y="3304858"/>
            <a:ext cx="10688547" cy="2554983"/>
            <a:chOff x="2754801" y="3275095"/>
            <a:chExt cx="10688547" cy="2554983"/>
          </a:xfrm>
        </p:grpSpPr>
        <p:grpSp>
          <p:nvGrpSpPr>
            <p:cNvPr id="36" name="Group 35">
              <a:extLst>
                <a:ext uri="{FF2B5EF4-FFF2-40B4-BE49-F238E27FC236}">
                  <a16:creationId xmlns:a16="http://schemas.microsoft.com/office/drawing/2014/main" id="{E7175694-2147-57E6-195E-7D91FA3B5999}"/>
                </a:ext>
              </a:extLst>
            </p:cNvPr>
            <p:cNvGrpSpPr/>
            <p:nvPr/>
          </p:nvGrpSpPr>
          <p:grpSpPr>
            <a:xfrm>
              <a:off x="2754801" y="3521754"/>
              <a:ext cx="5741499" cy="2308324"/>
              <a:chOff x="3097701" y="3597684"/>
              <a:chExt cx="5741499" cy="2308324"/>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4">
                <a:alphaModFix/>
              </a:blip>
              <a:stretch>
                <a:fillRect/>
              </a:stretch>
            </p:blipFill>
            <p:spPr>
              <a:xfrm>
                <a:off x="3123284" y="3639569"/>
                <a:ext cx="863234" cy="731520"/>
              </a:xfrm>
              <a:prstGeom prst="rect">
                <a:avLst/>
              </a:prstGeom>
              <a:noFill/>
              <a:ln>
                <a:noFill/>
              </a:ln>
            </p:spPr>
          </p:pic>
          <p:sp>
            <p:nvSpPr>
              <p:cNvPr id="34" name="TextBox 33">
                <a:extLst>
                  <a:ext uri="{FF2B5EF4-FFF2-40B4-BE49-F238E27FC236}">
                    <a16:creationId xmlns:a16="http://schemas.microsoft.com/office/drawing/2014/main" id="{1F9E18B2-3BA5-8853-6078-25346CFD0CC7}"/>
                  </a:ext>
                </a:extLst>
              </p:cNvPr>
              <p:cNvSpPr txBox="1"/>
              <p:nvPr/>
            </p:nvSpPr>
            <p:spPr>
              <a:xfrm>
                <a:off x="3797026" y="3597684"/>
                <a:ext cx="5042174" cy="2308324"/>
              </a:xfrm>
              <a:prstGeom prst="rect">
                <a:avLst/>
              </a:prstGeom>
              <a:noFill/>
            </p:spPr>
            <p:txBody>
              <a:bodyPr wrap="square">
                <a:spAutoFit/>
              </a:bodyPr>
              <a:lstStyle/>
              <a:p>
                <a:pPr marL="742950" lvl="1" indent="-285750">
                  <a:buFont typeface="Arial" panose="020B0604020202020204" pitchFamily="34" charset="0"/>
                  <a:buChar char="•"/>
                </a:pPr>
                <a:r>
                  <a:rPr lang="en-US" sz="2400" dirty="0"/>
                  <a:t>Project analysis</a:t>
                </a:r>
              </a:p>
              <a:p>
                <a:pPr marL="742950" lvl="1" indent="-285750">
                  <a:buFont typeface="Arial" panose="020B0604020202020204" pitchFamily="34" charset="0"/>
                  <a:buChar char="•"/>
                </a:pPr>
                <a:r>
                  <a:rPr lang="en-US" sz="2400" dirty="0"/>
                  <a:t>Benchmarking</a:t>
                </a:r>
              </a:p>
              <a:p>
                <a:pPr lvl="1"/>
                <a:endParaRPr lang="en-US" sz="2400" dirty="0"/>
              </a:p>
              <a:p>
                <a:pPr marL="742950" lvl="1" indent="-285750">
                  <a:buFont typeface="Arial" panose="020B0604020202020204" pitchFamily="34" charset="0"/>
                  <a:buChar char="•"/>
                </a:pPr>
                <a:r>
                  <a:rPr lang="en-US" sz="2400" dirty="0"/>
                  <a:t>CAB liaison</a:t>
                </a:r>
              </a:p>
              <a:p>
                <a:pPr marL="742950" lvl="1" indent="-285750">
                  <a:buFont typeface="Arial" panose="020B0604020202020204" pitchFamily="34" charset="0"/>
                  <a:buChar char="•"/>
                </a:pPr>
                <a:r>
                  <a:rPr lang="en-US" sz="2400" dirty="0"/>
                  <a:t>Consultation</a:t>
                </a:r>
              </a:p>
              <a:p>
                <a:pPr lvl="1"/>
                <a:endParaRPr lang="en-US" sz="2400" dirty="0"/>
              </a:p>
            </p:txBody>
          </p:sp>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01" y="4669997"/>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CF0152E-93DD-081E-8B68-04C10A13AE92}"/>
                </a:ext>
              </a:extLst>
            </p:cNvPr>
            <p:cNvSpPr txBox="1"/>
            <p:nvPr/>
          </p:nvSpPr>
          <p:spPr>
            <a:xfrm>
              <a:off x="8401174" y="3275095"/>
              <a:ext cx="5042174" cy="2308324"/>
            </a:xfrm>
            <a:prstGeom prst="rect">
              <a:avLst/>
            </a:prstGeom>
            <a:noFill/>
          </p:spPr>
          <p:txBody>
            <a:bodyPr wrap="square">
              <a:spAutoFit/>
            </a:bodyPr>
            <a:lstStyle/>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Training</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Innovation</a:t>
              </a:r>
            </a:p>
            <a:p>
              <a:pPr marL="742950" lvl="1" indent="-285750">
                <a:buFont typeface="Arial" panose="020B0604020202020204" pitchFamily="34" charset="0"/>
                <a:buChar char="•"/>
              </a:pPr>
              <a:endParaRPr lang="en-US" sz="2400" dirty="0"/>
            </a:p>
          </p:txBody>
        </p:sp>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74" r="14727"/>
            <a:stretch/>
          </p:blipFill>
          <p:spPr bwMode="auto">
            <a:xfrm>
              <a:off x="7404318" y="3509378"/>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50" t="10670" r="17569"/>
            <a:stretch/>
          </p:blipFill>
          <p:spPr bwMode="auto">
            <a:xfrm>
              <a:off x="7455336" y="4594067"/>
              <a:ext cx="1040964"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01B12018-52DD-0494-F5C1-DF6888E3D63A}"/>
              </a:ext>
            </a:extLst>
          </p:cNvPr>
          <p:cNvGrpSpPr/>
          <p:nvPr/>
        </p:nvGrpSpPr>
        <p:grpSpPr>
          <a:xfrm>
            <a:off x="5829562" y="6932154"/>
            <a:ext cx="10324156" cy="2148528"/>
            <a:chOff x="5672526" y="5407740"/>
            <a:chExt cx="10324156" cy="2148528"/>
          </a:xfrm>
        </p:grpSpPr>
        <p:grpSp>
          <p:nvGrpSpPr>
            <p:cNvPr id="8" name="Group 7">
              <a:extLst>
                <a:ext uri="{FF2B5EF4-FFF2-40B4-BE49-F238E27FC236}">
                  <a16:creationId xmlns:a16="http://schemas.microsoft.com/office/drawing/2014/main" id="{FE7D57D3-5773-E463-092F-ACD71E758BED}"/>
                </a:ext>
              </a:extLst>
            </p:cNvPr>
            <p:cNvGrpSpPr/>
            <p:nvPr/>
          </p:nvGrpSpPr>
          <p:grpSpPr>
            <a:xfrm>
              <a:off x="5672526" y="5407740"/>
              <a:ext cx="10324156" cy="2148528"/>
              <a:chOff x="5827350" y="5093066"/>
              <a:chExt cx="10324156" cy="2148528"/>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8753" y="5093066"/>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7350" y="6502930"/>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68502"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297841" y="6502930"/>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65511" y="5093066"/>
                <a:ext cx="1918324" cy="1371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10"/>
            <a:srcRect l="710" r="787"/>
            <a:stretch/>
          </p:blipFill>
          <p:spPr>
            <a:xfrm>
              <a:off x="10426441" y="5407740"/>
              <a:ext cx="1415917" cy="1371600"/>
            </a:xfrm>
            <a:prstGeom prst="rect">
              <a:avLst/>
            </a:prstGeom>
          </p:spPr>
        </p:pic>
      </p:grpSp>
      <p:sp>
        <p:nvSpPr>
          <p:cNvPr id="25" name="Rounded Rectangle 24">
            <a:extLst>
              <a:ext uri="{FF2B5EF4-FFF2-40B4-BE49-F238E27FC236}">
                <a16:creationId xmlns:a16="http://schemas.microsoft.com/office/drawing/2014/main" id="{692F69BF-0FF6-B882-0303-4AEF738B5A79}"/>
              </a:ext>
            </a:extLst>
          </p:cNvPr>
          <p:cNvSpPr/>
          <p:nvPr/>
        </p:nvSpPr>
        <p:spPr>
          <a:xfrm>
            <a:off x="12726175" y="3593402"/>
            <a:ext cx="3479800" cy="1640401"/>
          </a:xfrm>
          <a:prstGeom prst="round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814F119-3934-1345-E4FF-19A772527635}"/>
              </a:ext>
            </a:extLst>
          </p:cNvPr>
          <p:cNvGrpSpPr/>
          <p:nvPr/>
        </p:nvGrpSpPr>
        <p:grpSpPr>
          <a:xfrm>
            <a:off x="13095652" y="3823563"/>
            <a:ext cx="2631969" cy="1240923"/>
            <a:chOff x="3217663" y="8354111"/>
            <a:chExt cx="2099339" cy="923329"/>
          </a:xfrm>
        </p:grpSpPr>
        <p:pic>
          <p:nvPicPr>
            <p:cNvPr id="27" name="Picture 26" descr="A qr code with a black background&#10;&#10;Description automatically generated">
              <a:extLst>
                <a:ext uri="{FF2B5EF4-FFF2-40B4-BE49-F238E27FC236}">
                  <a16:creationId xmlns:a16="http://schemas.microsoft.com/office/drawing/2014/main" id="{9D213C57-4F24-8AEB-DD72-7779FB0FE84E}"/>
                </a:ext>
              </a:extLst>
            </p:cNvPr>
            <p:cNvPicPr>
              <a:picLocks noChangeAspect="1"/>
            </p:cNvPicPr>
            <p:nvPr/>
          </p:nvPicPr>
          <p:blipFill>
            <a:blip r:embed="rId11"/>
            <a:stretch>
              <a:fillRect/>
            </a:stretch>
          </p:blipFill>
          <p:spPr>
            <a:xfrm>
              <a:off x="4393673" y="8354111"/>
              <a:ext cx="923329" cy="923329"/>
            </a:xfrm>
            <a:prstGeom prst="rect">
              <a:avLst/>
            </a:prstGeom>
          </p:spPr>
        </p:pic>
        <p:pic>
          <p:nvPicPr>
            <p:cNvPr id="28" name="Picture 2" descr="GitHub Logo and symbol, meaning, history, PNG, brand">
              <a:extLst>
                <a:ext uri="{FF2B5EF4-FFF2-40B4-BE49-F238E27FC236}">
                  <a16:creationId xmlns:a16="http://schemas.microsoft.com/office/drawing/2014/main" id="{666FC8EC-1B28-FE66-74D7-49C8C7A254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7663" y="8379616"/>
              <a:ext cx="923329" cy="872317"/>
            </a:xfrm>
            <a:prstGeom prst="rect">
              <a:avLst/>
            </a:prstGeom>
            <a:solidFill>
              <a:schemeClr val="bg1"/>
            </a:solidFill>
          </p:spPr>
        </p:pic>
      </p:grpSp>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13"/>
          <a:stretch>
            <a:fillRect/>
          </a:stretch>
        </p:blipFill>
        <p:spPr>
          <a:xfrm>
            <a:off x="2979021" y="6932154"/>
            <a:ext cx="1371600" cy="1371600"/>
          </a:xfrm>
          <a:prstGeom prst="rect">
            <a:avLst/>
          </a:prstGeom>
        </p:spPr>
      </p:pic>
    </p:spTree>
    <p:extLst>
      <p:ext uri="{BB962C8B-B14F-4D97-AF65-F5344CB8AC3E}">
        <p14:creationId xmlns:p14="http://schemas.microsoft.com/office/powerpoint/2010/main" val="182590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Agenda</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8</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6878300" cy="7086600"/>
          </a:xfrm>
        </p:spPr>
        <p:txBody>
          <a:bodyPr/>
          <a:lstStyle/>
          <a:p>
            <a:r>
              <a:rPr lang="en-US" dirty="0"/>
              <a:t>What is bulk RNA-Sequencing?</a:t>
            </a:r>
          </a:p>
          <a:p>
            <a:r>
              <a:rPr lang="en-US" dirty="0"/>
              <a:t>What can I investigate with RNA-Seq?</a:t>
            </a:r>
          </a:p>
          <a:p>
            <a:r>
              <a:rPr lang="en-US" dirty="0"/>
              <a:t>Key Steps in RNA-Sequencing</a:t>
            </a:r>
          </a:p>
          <a:p>
            <a:pPr lvl="2"/>
            <a:r>
              <a:rPr lang="en-US" sz="3000" dirty="0">
                <a:solidFill>
                  <a:schemeClr val="bg1"/>
                </a:solidFill>
              </a:rPr>
              <a:t>Library preparation</a:t>
            </a:r>
          </a:p>
          <a:p>
            <a:pPr lvl="2"/>
            <a:r>
              <a:rPr lang="en-US" sz="3000" dirty="0">
                <a:solidFill>
                  <a:schemeClr val="bg1"/>
                </a:solidFill>
              </a:rPr>
              <a:t>Sequencing technology</a:t>
            </a:r>
          </a:p>
          <a:p>
            <a:pPr lvl="2"/>
            <a:r>
              <a:rPr lang="en-US" sz="3000" dirty="0">
                <a:solidFill>
                  <a:schemeClr val="bg1"/>
                </a:solidFill>
              </a:rPr>
              <a:t>Data analysis</a:t>
            </a:r>
          </a:p>
          <a:p>
            <a:r>
              <a:rPr lang="en-US" dirty="0"/>
              <a:t>CAB </a:t>
            </a:r>
            <a:r>
              <a:rPr lang="en-US" dirty="0" err="1"/>
              <a:t>AutoMaper</a:t>
            </a:r>
            <a:r>
              <a:rPr lang="en-US" dirty="0"/>
              <a:t> RNA-Seq pipeline and QC metrics Standards</a:t>
            </a:r>
          </a:p>
          <a:p>
            <a:r>
              <a:rPr lang="en-US" dirty="0"/>
              <a:t>Downstream analysis workflow</a:t>
            </a:r>
          </a:p>
        </p:txBody>
      </p:sp>
    </p:spTree>
    <p:extLst>
      <p:ext uri="{BB962C8B-B14F-4D97-AF65-F5344CB8AC3E}">
        <p14:creationId xmlns:p14="http://schemas.microsoft.com/office/powerpoint/2010/main" val="1103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pPr marL="0" indent="0">
              <a:buNone/>
            </a:pPr>
            <a:r>
              <a:rPr lang="en-US" sz="4800" b="1" dirty="0"/>
              <a:t>What is bulk RNA-Sequencing?</a:t>
            </a:r>
          </a:p>
        </p:txBody>
      </p:sp>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3" y="2565499"/>
            <a:ext cx="8300573" cy="4156143"/>
          </a:xfrm>
        </p:spPr>
        <p:txBody>
          <a:bodyPr/>
          <a:lstStyle/>
          <a:p>
            <a:r>
              <a:rPr lang="en-US" dirty="0"/>
              <a:t>RNA from a mixed population of cells or tissues </a:t>
            </a:r>
          </a:p>
          <a:p>
            <a:r>
              <a:rPr lang="en-US" dirty="0"/>
              <a:t>Sequencing to determine the quantity and sequence of RNA transcripts</a:t>
            </a:r>
          </a:p>
          <a:p>
            <a:r>
              <a:rPr lang="en-US" b="1" dirty="0"/>
              <a:t>Average gene expression profile for the entire sample, </a:t>
            </a:r>
            <a:r>
              <a:rPr lang="en-US" dirty="0"/>
              <a:t>reflecting the combined expression patterns of all cells within that sample</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sp>
        <p:nvSpPr>
          <p:cNvPr id="6" name="TextBox 5">
            <a:extLst>
              <a:ext uri="{FF2B5EF4-FFF2-40B4-BE49-F238E27FC236}">
                <a16:creationId xmlns:a16="http://schemas.microsoft.com/office/drawing/2014/main" id="{B85FE7BB-47F2-618D-8375-82F8478325EE}"/>
              </a:ext>
            </a:extLst>
          </p:cNvPr>
          <p:cNvSpPr txBox="1"/>
          <p:nvPr/>
        </p:nvSpPr>
        <p:spPr>
          <a:xfrm>
            <a:off x="11004884" y="9240254"/>
            <a:ext cx="7272086" cy="307777"/>
          </a:xfrm>
          <a:prstGeom prst="rect">
            <a:avLst/>
          </a:prstGeom>
          <a:noFill/>
        </p:spPr>
        <p:txBody>
          <a:bodyPr wrap="square">
            <a:spAutoFit/>
          </a:bodyPr>
          <a:lstStyle/>
          <a:p>
            <a:pPr algn="r"/>
            <a:r>
              <a:rPr lang="en-US" sz="1400" b="0" i="0" dirty="0">
                <a:solidFill>
                  <a:srgbClr val="222222"/>
                </a:solidFill>
                <a:effectLst/>
                <a:highlight>
                  <a:srgbClr val="FFFFFF"/>
                </a:highlight>
                <a:latin typeface="Arial" panose="020B0604020202020204" pitchFamily="34" charset="0"/>
              </a:rPr>
              <a:t>Yu </a:t>
            </a:r>
            <a:r>
              <a:rPr lang="en-US" sz="1400" b="0" i="1" dirty="0">
                <a:solidFill>
                  <a:srgbClr val="222222"/>
                </a:solidFill>
                <a:effectLst/>
                <a:highlight>
                  <a:srgbClr val="FFFFFF"/>
                </a:highlight>
                <a:latin typeface="Arial" panose="020B0604020202020204" pitchFamily="34" charset="0"/>
              </a:rPr>
              <a:t>et al</a:t>
            </a:r>
            <a:r>
              <a:rPr lang="en-US" sz="1400" b="0" i="0" dirty="0">
                <a:solidFill>
                  <a:srgbClr val="222222"/>
                </a:solidFill>
                <a:effectLst/>
                <a:highlight>
                  <a:srgbClr val="FFFFFF"/>
                </a:highlight>
                <a:latin typeface="Arial" panose="020B0604020202020204" pitchFamily="34" charset="0"/>
              </a:rPr>
              <a:t>., 2021. </a:t>
            </a:r>
            <a:r>
              <a:rPr lang="en-US" sz="1400" b="0" i="1" dirty="0">
                <a:solidFill>
                  <a:srgbClr val="222222"/>
                </a:solidFill>
                <a:effectLst/>
                <a:highlight>
                  <a:srgbClr val="FFFFFF"/>
                </a:highlight>
                <a:latin typeface="Arial" panose="020B0604020202020204" pitchFamily="34" charset="0"/>
              </a:rPr>
              <a:t>Translational Bioinformatics for Therapeutic Development</a:t>
            </a:r>
            <a:r>
              <a:rPr lang="en-US" sz="1400" b="0" i="0" dirty="0">
                <a:solidFill>
                  <a:srgbClr val="222222"/>
                </a:solidFill>
                <a:effectLst/>
                <a:highlight>
                  <a:srgbClr val="FFFFFF"/>
                </a:highlight>
                <a:latin typeface="Arial" panose="020B0604020202020204" pitchFamily="34" charset="0"/>
              </a:rPr>
              <a:t>, 143-175.</a:t>
            </a:r>
            <a:endParaRPr lang="en-US" sz="1400" dirty="0"/>
          </a:p>
        </p:txBody>
      </p:sp>
      <p:pic>
        <p:nvPicPr>
          <p:cNvPr id="7" name="Picture 6">
            <a:extLst>
              <a:ext uri="{FF2B5EF4-FFF2-40B4-BE49-F238E27FC236}">
                <a16:creationId xmlns:a16="http://schemas.microsoft.com/office/drawing/2014/main" id="{B14BF730-52B9-D00E-046E-96792A28FB50}"/>
              </a:ext>
            </a:extLst>
          </p:cNvPr>
          <p:cNvPicPr>
            <a:picLocks noChangeAspect="1"/>
          </p:cNvPicPr>
          <p:nvPr/>
        </p:nvPicPr>
        <p:blipFill rotWithShape="1">
          <a:blip r:embed="rId3"/>
          <a:srcRect r="40783"/>
          <a:stretch/>
        </p:blipFill>
        <p:spPr>
          <a:xfrm>
            <a:off x="12762283" y="1739830"/>
            <a:ext cx="4409574" cy="6299043"/>
          </a:xfrm>
          <a:prstGeom prst="rect">
            <a:avLst/>
          </a:prstGeom>
        </p:spPr>
      </p:pic>
    </p:spTree>
    <p:extLst>
      <p:ext uri="{BB962C8B-B14F-4D97-AF65-F5344CB8AC3E}">
        <p14:creationId xmlns:p14="http://schemas.microsoft.com/office/powerpoint/2010/main" val="2934210585"/>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23891</TotalTime>
  <Words>6323</Words>
  <Application>Microsoft Macintosh PowerPoint</Application>
  <PresentationFormat>Custom</PresentationFormat>
  <Paragraphs>745</Paragraphs>
  <Slides>59</Slides>
  <Notes>54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ＭＳ Ｐゴシック</vt:lpstr>
      <vt:lpstr>-apple-system</vt:lpstr>
      <vt:lpstr>Aptos</vt:lpstr>
      <vt:lpstr>Arial</vt:lpstr>
      <vt:lpstr>Calibri</vt:lpstr>
      <vt:lpstr>Courier New</vt:lpstr>
      <vt:lpstr>Google Sans</vt:lpstr>
      <vt:lpstr>Harding</vt:lpstr>
      <vt:lpstr>Lato</vt:lpstr>
      <vt:lpstr>Roboto</vt:lpstr>
      <vt:lpstr>StJudePPT</vt:lpstr>
      <vt:lpstr>PowerPoint Presentation</vt:lpstr>
      <vt:lpstr>Bioinformatics core, Department of Developmental Neurobiology </vt:lpstr>
      <vt:lpstr>PowerPoint Presentation</vt:lpstr>
      <vt:lpstr>PowerPoint Presentation</vt:lpstr>
      <vt:lpstr>PowerPoint Presentation</vt:lpstr>
      <vt:lpstr>Bioinformatics core, Department of Developmental Neurobiology </vt:lpstr>
      <vt:lpstr>Bioinformatics core, Department of Developmental Neurobiology </vt:lpstr>
      <vt:lpstr>Agenda</vt:lpstr>
      <vt:lpstr>What is bulk RNA-Sequencing?</vt:lpstr>
      <vt:lpstr>What can I investigate with RNA-Seq?</vt:lpstr>
      <vt:lpstr>Advantages and Limitations</vt:lpstr>
      <vt:lpstr>Advantages and Limitations</vt:lpstr>
      <vt:lpstr>Key Steps in RNA-Seq</vt:lpstr>
      <vt:lpstr>How was the data produced?</vt:lpstr>
      <vt:lpstr>Single-end vs paired-end</vt:lpstr>
      <vt:lpstr>Stranded RNA-Seq data</vt:lpstr>
      <vt:lpstr>Sequence related biases</vt:lpstr>
      <vt:lpstr>Sequence related biases</vt:lpstr>
      <vt:lpstr>Sequence related biases</vt:lpstr>
      <vt:lpstr>Sequence related biases</vt:lpstr>
      <vt:lpstr>Sequence related biases: example</vt:lpstr>
      <vt:lpstr>RNA-Seq technology: Illumina sequencing (typically Hartwell)</vt:lpstr>
      <vt:lpstr>RNA-Seq technology: Illumina sequencing (typically Hartwell)</vt:lpstr>
      <vt:lpstr>RNA-Seq technology: Illumina sequencing (typically Hartwell)</vt:lpstr>
      <vt:lpstr>RNA-seq computational workflow</vt:lpstr>
      <vt:lpstr>RNA-seq computational workflow</vt:lpstr>
      <vt:lpstr>RNA-seq computational workflow</vt:lpstr>
      <vt:lpstr>Alignment and QC: CAB AutoMaper RNA-Seq pipeline </vt:lpstr>
      <vt:lpstr>What is a FASTQ file? </vt:lpstr>
      <vt:lpstr>What is a FASTQ file? </vt:lpstr>
      <vt:lpstr>What is a FASTQ file? </vt:lpstr>
      <vt:lpstr>What is a FASTQ file? </vt:lpstr>
      <vt:lpstr>CAB AutoMaper RNA-Seq pipeline </vt:lpstr>
      <vt:lpstr>RNA-Seq mapping strategies</vt:lpstr>
      <vt:lpstr>Quality assessment and Quality scores (QC)</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CAB AutoMaper RNA-Seq pipeline: QC matrix</vt:lpstr>
      <vt:lpstr>Read Alignment and Distribution</vt:lpstr>
      <vt:lpstr>Read Alignment and Distribution</vt:lpstr>
      <vt:lpstr>Read Alignment and Distribution</vt:lpstr>
      <vt:lpstr>RNA-seq computational workflow</vt:lpstr>
      <vt:lpstr>Data normalization</vt:lpstr>
      <vt:lpstr>Demo data </vt:lpstr>
      <vt:lpstr>Data normalization</vt:lpstr>
      <vt:lpstr>Data normalization</vt:lpstr>
      <vt:lpstr>Types of normalization</vt:lpstr>
      <vt:lpstr>Types of normalization</vt:lpstr>
      <vt:lpstr>Types of normalization</vt:lpstr>
      <vt:lpstr>Differential expression analysis (Limma voom)</vt:lpstr>
      <vt:lpstr>RNA-seq computational workflow</vt:lpstr>
      <vt:lpstr>Downstream analysis workflow</vt:lpstr>
      <vt:lpstr>Let us help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309</cp:revision>
  <dcterms:created xsi:type="dcterms:W3CDTF">2023-11-09T14:55:27Z</dcterms:created>
  <dcterms:modified xsi:type="dcterms:W3CDTF">2024-09-19T00:17:27Z</dcterms:modified>
</cp:coreProperties>
</file>